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notesMasterIdLst>
    <p:notesMasterId r:id="rId51"/>
  </p:notesMasterIdLst>
  <p:sldIdLst>
    <p:sldId id="256" r:id="rId2"/>
    <p:sldId id="337" r:id="rId3"/>
    <p:sldId id="335" r:id="rId4"/>
    <p:sldId id="339" r:id="rId5"/>
    <p:sldId id="340" r:id="rId6"/>
    <p:sldId id="341" r:id="rId7"/>
    <p:sldId id="273" r:id="rId8"/>
    <p:sldId id="361" r:id="rId9"/>
    <p:sldId id="362" r:id="rId10"/>
    <p:sldId id="342" r:id="rId11"/>
    <p:sldId id="343" r:id="rId12"/>
    <p:sldId id="344" r:id="rId13"/>
    <p:sldId id="345" r:id="rId14"/>
    <p:sldId id="346" r:id="rId15"/>
    <p:sldId id="347" r:id="rId16"/>
    <p:sldId id="348" r:id="rId17"/>
    <p:sldId id="364" r:id="rId18"/>
    <p:sldId id="349" r:id="rId19"/>
    <p:sldId id="350" r:id="rId20"/>
    <p:sldId id="351" r:id="rId21"/>
    <p:sldId id="352" r:id="rId22"/>
    <p:sldId id="365" r:id="rId23"/>
    <p:sldId id="353" r:id="rId24"/>
    <p:sldId id="354" r:id="rId25"/>
    <p:sldId id="355" r:id="rId26"/>
    <p:sldId id="317" r:id="rId27"/>
    <p:sldId id="318" r:id="rId28"/>
    <p:sldId id="319" r:id="rId29"/>
    <p:sldId id="320" r:id="rId30"/>
    <p:sldId id="321" r:id="rId31"/>
    <p:sldId id="322" r:id="rId32"/>
    <p:sldId id="323" r:id="rId33"/>
    <p:sldId id="324" r:id="rId34"/>
    <p:sldId id="325" r:id="rId35"/>
    <p:sldId id="327" r:id="rId36"/>
    <p:sldId id="328" r:id="rId37"/>
    <p:sldId id="329" r:id="rId38"/>
    <p:sldId id="309" r:id="rId39"/>
    <p:sldId id="356" r:id="rId40"/>
    <p:sldId id="357" r:id="rId41"/>
    <p:sldId id="367" r:id="rId42"/>
    <p:sldId id="330" r:id="rId43"/>
    <p:sldId id="331" r:id="rId44"/>
    <p:sldId id="359" r:id="rId45"/>
    <p:sldId id="366" r:id="rId46"/>
    <p:sldId id="360" r:id="rId47"/>
    <p:sldId id="332" r:id="rId48"/>
    <p:sldId id="333" r:id="rId49"/>
    <p:sldId id="36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6" autoAdjust="0"/>
    <p:restoredTop sz="94660"/>
  </p:normalViewPr>
  <p:slideViewPr>
    <p:cSldViewPr snapToGrid="0">
      <p:cViewPr varScale="1">
        <p:scale>
          <a:sx n="46" d="100"/>
          <a:sy n="46" d="100"/>
        </p:scale>
        <p:origin x="48" y="6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7490D-3D9C-4CCE-B041-47992D7B9D63}" type="datetimeFigureOut">
              <a:rPr lang="en-US" smtClean="0"/>
              <a:t>7/3/2023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4FEF3E-1E0B-4439-8D7A-4B8CE9CADD6E}" type="slidenum">
              <a:rPr lang="en-US" smtClean="0"/>
              <a:t>‹#›</a:t>
            </a:fld>
            <a:endParaRPr lang="en-US"/>
          </a:p>
        </p:txBody>
      </p:sp>
    </p:spTree>
    <p:extLst>
      <p:ext uri="{BB962C8B-B14F-4D97-AF65-F5344CB8AC3E}">
        <p14:creationId xmlns:p14="http://schemas.microsoft.com/office/powerpoint/2010/main" val="307566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https://datasciencedojo.com/blog/types-of-statistical-distributions-in-ml/</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a:t>
            </a:fld>
            <a:endParaRPr lang="en-US"/>
          </a:p>
        </p:txBody>
      </p:sp>
    </p:spTree>
    <p:extLst>
      <p:ext uri="{BB962C8B-B14F-4D97-AF65-F5344CB8AC3E}">
        <p14:creationId xmlns:p14="http://schemas.microsoft.com/office/powerpoint/2010/main" val="1482259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different view of the starting lap that shows the pit lane to the left side of the picture</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14</a:t>
            </a:fld>
            <a:endParaRPr lang="en-US"/>
          </a:p>
        </p:txBody>
      </p:sp>
    </p:spTree>
    <p:extLst>
      <p:ext uri="{BB962C8B-B14F-4D97-AF65-F5344CB8AC3E}">
        <p14:creationId xmlns:p14="http://schemas.microsoft.com/office/powerpoint/2010/main" val="305873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15</a:t>
            </a:fld>
            <a:endParaRPr lang="en-US"/>
          </a:p>
        </p:txBody>
      </p:sp>
    </p:spTree>
    <p:extLst>
      <p:ext uri="{BB962C8B-B14F-4D97-AF65-F5344CB8AC3E}">
        <p14:creationId xmlns:p14="http://schemas.microsoft.com/office/powerpoint/2010/main" val="332125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16</a:t>
            </a:fld>
            <a:endParaRPr lang="en-US"/>
          </a:p>
        </p:txBody>
      </p:sp>
    </p:spTree>
    <p:extLst>
      <p:ext uri="{BB962C8B-B14F-4D97-AF65-F5344CB8AC3E}">
        <p14:creationId xmlns:p14="http://schemas.microsoft.com/office/powerpoint/2010/main" val="2328573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https://www.youtube.com/watch?v=stSlnXZ4xnI</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17</a:t>
            </a:fld>
            <a:endParaRPr lang="en-US"/>
          </a:p>
        </p:txBody>
      </p:sp>
    </p:spTree>
    <p:extLst>
      <p:ext uri="{BB962C8B-B14F-4D97-AF65-F5344CB8AC3E}">
        <p14:creationId xmlns:p14="http://schemas.microsoft.com/office/powerpoint/2010/main" val="2873064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https://www.youtube.com/watch?v=stSlnXZ4xnI</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18</a:t>
            </a:fld>
            <a:endParaRPr lang="en-US"/>
          </a:p>
        </p:txBody>
      </p:sp>
    </p:spTree>
    <p:extLst>
      <p:ext uri="{BB962C8B-B14F-4D97-AF65-F5344CB8AC3E}">
        <p14:creationId xmlns:p14="http://schemas.microsoft.com/office/powerpoint/2010/main" val="1628998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19</a:t>
            </a:fld>
            <a:endParaRPr lang="en-US"/>
          </a:p>
        </p:txBody>
      </p:sp>
    </p:spTree>
    <p:extLst>
      <p:ext uri="{BB962C8B-B14F-4D97-AF65-F5344CB8AC3E}">
        <p14:creationId xmlns:p14="http://schemas.microsoft.com/office/powerpoint/2010/main" val="1488774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https://www.formula1.com/en/latest/article.pirelli-confirm-tyre-choices-for-first-three-f1-races-of-2023-as-new.1xlpcTVaLqw0NeM3aYoyCt.html</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20</a:t>
            </a:fld>
            <a:endParaRPr lang="en-US"/>
          </a:p>
        </p:txBody>
      </p:sp>
    </p:spTree>
    <p:extLst>
      <p:ext uri="{BB962C8B-B14F-4D97-AF65-F5344CB8AC3E}">
        <p14:creationId xmlns:p14="http://schemas.microsoft.com/office/powerpoint/2010/main" val="228667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21</a:t>
            </a:fld>
            <a:endParaRPr lang="en-US"/>
          </a:p>
        </p:txBody>
      </p:sp>
    </p:spTree>
    <p:extLst>
      <p:ext uri="{BB962C8B-B14F-4D97-AF65-F5344CB8AC3E}">
        <p14:creationId xmlns:p14="http://schemas.microsoft.com/office/powerpoint/2010/main" val="411859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22</a:t>
            </a:fld>
            <a:endParaRPr lang="en-US"/>
          </a:p>
        </p:txBody>
      </p:sp>
    </p:spTree>
    <p:extLst>
      <p:ext uri="{BB962C8B-B14F-4D97-AF65-F5344CB8AC3E}">
        <p14:creationId xmlns:p14="http://schemas.microsoft.com/office/powerpoint/2010/main" val="1463654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the </a:t>
            </a:r>
            <a:r>
              <a:rPr lang="en-US" dirty="0" err="1"/>
              <a:t>startpoint</a:t>
            </a:r>
            <a:r>
              <a:rPr lang="en-US" dirty="0"/>
              <a:t>?</a:t>
            </a:r>
          </a:p>
          <a:p>
            <a:r>
              <a:rPr lang="en-US" dirty="0"/>
              <a:t>Green in the top left, heading down</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23</a:t>
            </a:fld>
            <a:endParaRPr lang="en-US"/>
          </a:p>
        </p:txBody>
      </p:sp>
    </p:spTree>
    <p:extLst>
      <p:ext uri="{BB962C8B-B14F-4D97-AF65-F5344CB8AC3E}">
        <p14:creationId xmlns:p14="http://schemas.microsoft.com/office/powerpoint/2010/main" val="1452407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https://sugarandslugs.wordpress.com/2011/02/13/sex-differences/</a:t>
            </a:r>
          </a:p>
          <a:p>
            <a:endParaRPr lang="en-US" dirty="0"/>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3</a:t>
            </a:fld>
            <a:endParaRPr lang="en-US"/>
          </a:p>
        </p:txBody>
      </p:sp>
    </p:spTree>
    <p:extLst>
      <p:ext uri="{BB962C8B-B14F-4D97-AF65-F5344CB8AC3E}">
        <p14:creationId xmlns:p14="http://schemas.microsoft.com/office/powerpoint/2010/main" val="240630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now ready for questions</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24</a:t>
            </a:fld>
            <a:endParaRPr lang="en-US"/>
          </a:p>
        </p:txBody>
      </p:sp>
    </p:spTree>
    <p:extLst>
      <p:ext uri="{BB962C8B-B14F-4D97-AF65-F5344CB8AC3E}">
        <p14:creationId xmlns:p14="http://schemas.microsoft.com/office/powerpoint/2010/main" val="4213785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25</a:t>
            </a:fld>
            <a:endParaRPr lang="en-US"/>
          </a:p>
        </p:txBody>
      </p:sp>
    </p:spTree>
    <p:extLst>
      <p:ext uri="{BB962C8B-B14F-4D97-AF65-F5344CB8AC3E}">
        <p14:creationId xmlns:p14="http://schemas.microsoft.com/office/powerpoint/2010/main" val="3746385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Poisson</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39</a:t>
            </a:fld>
            <a:endParaRPr lang="en-US"/>
          </a:p>
        </p:txBody>
      </p:sp>
    </p:spTree>
    <p:extLst>
      <p:ext uri="{BB962C8B-B14F-4D97-AF65-F5344CB8AC3E}">
        <p14:creationId xmlns:p14="http://schemas.microsoft.com/office/powerpoint/2010/main" val="1677795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Consul’s Poisson</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40</a:t>
            </a:fld>
            <a:endParaRPr lang="en-US"/>
          </a:p>
        </p:txBody>
      </p:sp>
    </p:spTree>
    <p:extLst>
      <p:ext uri="{BB962C8B-B14F-4D97-AF65-F5344CB8AC3E}">
        <p14:creationId xmlns:p14="http://schemas.microsoft.com/office/powerpoint/2010/main" val="3941717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https://timeseriesreasoning.com/contents/negative-binomial-regression-model/</a:t>
            </a:r>
          </a:p>
          <a:p>
            <a:r>
              <a:rPr lang="en-US" dirty="0"/>
              <a:t>http://faculty.econ.ucdavis.edu/faculty/cameron/racd2/</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42</a:t>
            </a:fld>
            <a:endParaRPr lang="en-US"/>
          </a:p>
        </p:txBody>
      </p:sp>
    </p:spTree>
    <p:extLst>
      <p:ext uri="{BB962C8B-B14F-4D97-AF65-F5344CB8AC3E}">
        <p14:creationId xmlns:p14="http://schemas.microsoft.com/office/powerpoint/2010/main" val="1664055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https://timeseriesreasoning.com/contents/negative-binomial-regression-model/</a:t>
            </a:r>
          </a:p>
          <a:p>
            <a:r>
              <a:rPr lang="en-US" dirty="0"/>
              <a:t>http://faculty.econ.ucdavis.edu/faculty/cameron/racd2/</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43</a:t>
            </a:fld>
            <a:endParaRPr lang="en-US"/>
          </a:p>
        </p:txBody>
      </p:sp>
    </p:spTree>
    <p:extLst>
      <p:ext uri="{BB962C8B-B14F-4D97-AF65-F5344CB8AC3E}">
        <p14:creationId xmlns:p14="http://schemas.microsoft.com/office/powerpoint/2010/main" val="1462698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https://www.npr.org/2023/01/16/1149232763/this-is-fine-meme-anniversary-gunshow-web-comic</a:t>
            </a:r>
          </a:p>
        </p:txBody>
      </p:sp>
      <p:sp>
        <p:nvSpPr>
          <p:cNvPr id="4" name="Slide Number Placeholder 3"/>
          <p:cNvSpPr>
            <a:spLocks noGrp="1"/>
          </p:cNvSpPr>
          <p:nvPr>
            <p:ph type="sldNum" sz="quarter" idx="5"/>
          </p:nvPr>
        </p:nvSpPr>
        <p:spPr/>
        <p:txBody>
          <a:bodyPr/>
          <a:lstStyle/>
          <a:p>
            <a:fld id="{A34FEF3E-1E0B-4439-8D7A-4B8CE9CADD6E}" type="slidenum">
              <a:rPr lang="en-US" smtClean="0"/>
              <a:t>44</a:t>
            </a:fld>
            <a:endParaRPr lang="en-US"/>
          </a:p>
        </p:txBody>
      </p:sp>
    </p:spTree>
    <p:extLst>
      <p:ext uri="{BB962C8B-B14F-4D97-AF65-F5344CB8AC3E}">
        <p14:creationId xmlns:p14="http://schemas.microsoft.com/office/powerpoint/2010/main" val="1082903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45</a:t>
            </a:fld>
            <a:endParaRPr lang="en-US"/>
          </a:p>
        </p:txBody>
      </p:sp>
    </p:spTree>
    <p:extLst>
      <p:ext uri="{BB962C8B-B14F-4D97-AF65-F5344CB8AC3E}">
        <p14:creationId xmlns:p14="http://schemas.microsoft.com/office/powerpoint/2010/main" val="3508506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Forest</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46</a:t>
            </a:fld>
            <a:endParaRPr lang="en-US"/>
          </a:p>
        </p:txBody>
      </p:sp>
    </p:spTree>
    <p:extLst>
      <p:ext uri="{BB962C8B-B14F-4D97-AF65-F5344CB8AC3E}">
        <p14:creationId xmlns:p14="http://schemas.microsoft.com/office/powerpoint/2010/main" val="720121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https://cran.r-project.org/web/packages/pscl/vignettes/countreg.pdf</a:t>
            </a:r>
          </a:p>
          <a:p>
            <a:endParaRPr lang="en-US" dirty="0"/>
          </a:p>
          <a:p>
            <a:r>
              <a:rPr lang="en-US" dirty="0"/>
              <a:t>https://flexmix.nl/</a:t>
            </a:r>
          </a:p>
          <a:p>
            <a:endParaRPr lang="en-US" dirty="0"/>
          </a:p>
          <a:p>
            <a:r>
              <a:rPr lang="en-US" dirty="0"/>
              <a:t>https://stock.adobe.com/search?k=gee</a:t>
            </a:r>
          </a:p>
          <a:p>
            <a:endParaRPr lang="en-US" dirty="0"/>
          </a:p>
          <a:p>
            <a:r>
              <a:rPr lang="en-US" dirty="0"/>
              <a:t>https://www.google.com/</a:t>
            </a:r>
            <a:r>
              <a:rPr lang="en-US" dirty="0" err="1"/>
              <a:t>imgres?imgurl</a:t>
            </a:r>
            <a:r>
              <a:rPr lang="en-US" dirty="0"/>
              <a:t>=https%3A%2F%2Fwww.abbreviations.com%2Fimages%2F1686210_NLME.png&amp;tbnid=xr2qAERW6FHBuM&amp;vet=12ahUKEwjY39ilkub_AhXwhbAFHR3EA-EQMygBegUIARC_AQ..i&amp;imgrefurl=https%3A%2F%2Fwww.abbreviations.com%2FNLME&amp;docid=ma_2annBzs_ZyM&amp;w=500&amp;h=270&amp;itg=1&amp;q=nlme%20word&amp;ved=2ahUKEwjY39ilkub_AhXwhbAFHR3EA-EQMygBegUIARC_AQ</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47</a:t>
            </a:fld>
            <a:endParaRPr lang="en-US"/>
          </a:p>
        </p:txBody>
      </p:sp>
    </p:spTree>
    <p:extLst>
      <p:ext uri="{BB962C8B-B14F-4D97-AF65-F5344CB8AC3E}">
        <p14:creationId xmlns:p14="http://schemas.microsoft.com/office/powerpoint/2010/main" val="445098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formation for the 20 cars, beginning of race</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a:t>
            </a:fld>
            <a:endParaRPr lang="en-US"/>
          </a:p>
        </p:txBody>
      </p:sp>
    </p:spTree>
    <p:extLst>
      <p:ext uri="{BB962C8B-B14F-4D97-AF65-F5344CB8AC3E}">
        <p14:creationId xmlns:p14="http://schemas.microsoft.com/office/powerpoint/2010/main" val="2637869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https://cran.r-project.org/web/packages/pscl/vignettes/countreg.pdf</a:t>
            </a:r>
          </a:p>
          <a:p>
            <a:endParaRPr lang="en-US" dirty="0"/>
          </a:p>
          <a:p>
            <a:r>
              <a:rPr lang="en-US" dirty="0"/>
              <a:t>https://flexmix.nl/</a:t>
            </a:r>
          </a:p>
          <a:p>
            <a:endParaRPr lang="en-US" dirty="0"/>
          </a:p>
          <a:p>
            <a:r>
              <a:rPr lang="en-US" dirty="0"/>
              <a:t>https://stock.adobe.com/search?k=gee</a:t>
            </a:r>
          </a:p>
          <a:p>
            <a:endParaRPr lang="en-US" dirty="0"/>
          </a:p>
          <a:p>
            <a:r>
              <a:rPr lang="en-US" dirty="0"/>
              <a:t>https://www.google.com/</a:t>
            </a:r>
            <a:r>
              <a:rPr lang="en-US" dirty="0" err="1"/>
              <a:t>imgres?imgurl</a:t>
            </a:r>
            <a:r>
              <a:rPr lang="en-US" dirty="0"/>
              <a:t>=https%3A%2F%2Fwww.abbreviations.com%2Fimages%2F1686210_NLME.png&amp;tbnid=xr2qAERW6FHBuM&amp;vet=12ahUKEwjY39ilkub_AhXwhbAFHR3EA-EQMygBegUIARC_AQ..i&amp;imgrefurl=https%3A%2F%2Fwww.abbreviations.com%2FNLME&amp;docid=ma_2annBzs_ZyM&amp;w=500&amp;h=270&amp;itg=1&amp;q=nlme%20word&amp;ved=2ahUKEwjY39ilkub_AhXwhbAFHR3EA-EQMygBegUIARC_AQ</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48</a:t>
            </a:fld>
            <a:endParaRPr lang="en-US"/>
          </a:p>
        </p:txBody>
      </p:sp>
    </p:spTree>
    <p:extLst>
      <p:ext uri="{BB962C8B-B14F-4D97-AF65-F5344CB8AC3E}">
        <p14:creationId xmlns:p14="http://schemas.microsoft.com/office/powerpoint/2010/main" val="2387081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now ready for questions</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49</a:t>
            </a:fld>
            <a:endParaRPr lang="en-US"/>
          </a:p>
        </p:txBody>
      </p:sp>
    </p:spTree>
    <p:extLst>
      <p:ext uri="{BB962C8B-B14F-4D97-AF65-F5344CB8AC3E}">
        <p14:creationId xmlns:p14="http://schemas.microsoft.com/office/powerpoint/2010/main" val="1354296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5</a:t>
            </a:fld>
            <a:endParaRPr lang="en-US"/>
          </a:p>
        </p:txBody>
      </p:sp>
    </p:spTree>
    <p:extLst>
      <p:ext uri="{BB962C8B-B14F-4D97-AF65-F5344CB8AC3E}">
        <p14:creationId xmlns:p14="http://schemas.microsoft.com/office/powerpoint/2010/main" val="322506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6</a:t>
            </a:fld>
            <a:endParaRPr lang="en-US"/>
          </a:p>
        </p:txBody>
      </p:sp>
    </p:spTree>
    <p:extLst>
      <p:ext uri="{BB962C8B-B14F-4D97-AF65-F5344CB8AC3E}">
        <p14:creationId xmlns:p14="http://schemas.microsoft.com/office/powerpoint/2010/main" val="3555204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different course layouts. </a:t>
            </a:r>
          </a:p>
          <a:p>
            <a:r>
              <a:rPr lang="en-US" dirty="0"/>
              <a:t>Also different geographic areas – North America, Central America, South America, Europe, Middle East, Far East, Australia.</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10</a:t>
            </a:fld>
            <a:endParaRPr lang="en-US"/>
          </a:p>
        </p:txBody>
      </p:sp>
    </p:spTree>
    <p:extLst>
      <p:ext uri="{BB962C8B-B14F-4D97-AF65-F5344CB8AC3E}">
        <p14:creationId xmlns:p14="http://schemas.microsoft.com/office/powerpoint/2010/main" val="3280669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different course layouts. </a:t>
            </a:r>
          </a:p>
          <a:p>
            <a:r>
              <a:rPr lang="en-US" dirty="0"/>
              <a:t>Also different geographic areas – North America, Central America, South America, Europe, Middle East, Far East, Australia.</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11</a:t>
            </a:fld>
            <a:endParaRPr lang="en-US"/>
          </a:p>
        </p:txBody>
      </p:sp>
    </p:spTree>
    <p:extLst>
      <p:ext uri="{BB962C8B-B14F-4D97-AF65-F5344CB8AC3E}">
        <p14:creationId xmlns:p14="http://schemas.microsoft.com/office/powerpoint/2010/main" val="239841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course layout, difference in track vs street. Monaco, here, is on the streets that people use for normal traffic and can include these relatively severe changes in elevation and curves that are not normally found on a race-dedicated track.</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12</a:t>
            </a:fld>
            <a:endParaRPr lang="en-US"/>
          </a:p>
        </p:txBody>
      </p:sp>
    </p:spTree>
    <p:extLst>
      <p:ext uri="{BB962C8B-B14F-4D97-AF65-F5344CB8AC3E}">
        <p14:creationId xmlns:p14="http://schemas.microsoft.com/office/powerpoint/2010/main" val="1768312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13</a:t>
            </a:fld>
            <a:endParaRPr lang="en-US"/>
          </a:p>
        </p:txBody>
      </p:sp>
    </p:spTree>
    <p:extLst>
      <p:ext uri="{BB962C8B-B14F-4D97-AF65-F5344CB8AC3E}">
        <p14:creationId xmlns:p14="http://schemas.microsoft.com/office/powerpoint/2010/main" val="212120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392DB6-F7AF-406A-927C-16D362155A6D}" type="datetimeFigureOut">
              <a:rPr lang="en-US" smtClean="0"/>
              <a:t>7/3/2023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413003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392DB6-F7AF-406A-927C-16D362155A6D}"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2329893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4066784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775773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66767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586496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72664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392DB6-F7AF-406A-927C-16D362155A6D}"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400672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392DB6-F7AF-406A-927C-16D362155A6D}"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748635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392DB6-F7AF-406A-927C-16D362155A6D}"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1955015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271641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392DB6-F7AF-406A-927C-16D362155A6D}"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64180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392DB6-F7AF-406A-927C-16D362155A6D}" type="datetimeFigureOut">
              <a:rPr lang="en-US" smtClean="0"/>
              <a:t>7/3/2023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4082036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392DB6-F7AF-406A-927C-16D362155A6D}" type="datetimeFigureOut">
              <a:rPr lang="en-US" smtClean="0"/>
              <a:t>7/3/2023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872690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392DB6-F7AF-406A-927C-16D362155A6D}" type="datetimeFigureOut">
              <a:rPr lang="en-US" smtClean="0"/>
              <a:t>7/3/2023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252898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392DB6-F7AF-406A-927C-16D362155A6D}"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589012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392DB6-F7AF-406A-927C-16D362155A6D}" type="datetimeFigureOut">
              <a:rPr lang="en-US" smtClean="0"/>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1767536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C392DB6-F7AF-406A-927C-16D362155A6D}" type="datetimeFigureOut">
              <a:rPr lang="en-US" smtClean="0"/>
              <a:t>7/3/2023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4E69F18-9FEC-411E-9BBB-C13358DE6E1E}" type="slidenum">
              <a:rPr lang="en-US" smtClean="0"/>
              <a:t>‹#›</a:t>
            </a:fld>
            <a:endParaRPr lang="en-US"/>
          </a:p>
        </p:txBody>
      </p:sp>
    </p:spTree>
    <p:extLst>
      <p:ext uri="{BB962C8B-B14F-4D97-AF65-F5344CB8AC3E}">
        <p14:creationId xmlns:p14="http://schemas.microsoft.com/office/powerpoint/2010/main" val="2261557241"/>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ideo" Target="https://www.youtube.com/embed/stSlnXZ4xnI?feature=oembed" TargetMode="External"/><Relationship Id="rId5" Type="http://schemas.openxmlformats.org/officeDocument/2006/relationships/image" Target="../media/image16.jpe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C6DC0-8848-56CF-BBC7-623095C6C445}"/>
              </a:ext>
            </a:extLst>
          </p:cNvPr>
          <p:cNvSpPr>
            <a:spLocks noGrp="1"/>
          </p:cNvSpPr>
          <p:nvPr>
            <p:ph type="ctrTitle"/>
          </p:nvPr>
        </p:nvSpPr>
        <p:spPr/>
        <p:txBody>
          <a:bodyPr/>
          <a:lstStyle/>
          <a:p>
            <a:r>
              <a:rPr lang="en-US" dirty="0"/>
              <a:t>A Poisson Analysis of Formula 1 Pit Stops</a:t>
            </a:r>
          </a:p>
        </p:txBody>
      </p:sp>
      <p:sp>
        <p:nvSpPr>
          <p:cNvPr id="3" name="Subtitle 2">
            <a:extLst>
              <a:ext uri="{FF2B5EF4-FFF2-40B4-BE49-F238E27FC236}">
                <a16:creationId xmlns:a16="http://schemas.microsoft.com/office/drawing/2014/main" id="{40235EF6-D602-FEED-D006-09967777A455}"/>
              </a:ext>
            </a:extLst>
          </p:cNvPr>
          <p:cNvSpPr>
            <a:spLocks noGrp="1"/>
          </p:cNvSpPr>
          <p:nvPr>
            <p:ph type="subTitle" idx="1"/>
          </p:nvPr>
        </p:nvSpPr>
        <p:spPr/>
        <p:txBody>
          <a:bodyPr/>
          <a:lstStyle/>
          <a:p>
            <a:r>
              <a:rPr lang="en-US" dirty="0"/>
              <a:t>Andrew Estes</a:t>
            </a:r>
          </a:p>
        </p:txBody>
      </p:sp>
    </p:spTree>
    <p:extLst>
      <p:ext uri="{BB962C8B-B14F-4D97-AF65-F5344CB8AC3E}">
        <p14:creationId xmlns:p14="http://schemas.microsoft.com/office/powerpoint/2010/main" val="791301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5">
            <a:extLst>
              <a:ext uri="{FF2B5EF4-FFF2-40B4-BE49-F238E27FC236}">
                <a16:creationId xmlns:a16="http://schemas.microsoft.com/office/drawing/2014/main" id="{4B1FAD4B-A63A-37C4-0165-1FA50147877B}"/>
              </a:ext>
            </a:extLst>
          </p:cNvPr>
          <p:cNvPicPr>
            <a:picLocks noChangeAspect="1"/>
          </p:cNvPicPr>
          <p:nvPr/>
        </p:nvPicPr>
        <p:blipFill>
          <a:blip r:embed="rId4"/>
          <a:stretch>
            <a:fillRect/>
          </a:stretch>
        </p:blipFill>
        <p:spPr>
          <a:xfrm>
            <a:off x="1217519" y="758537"/>
            <a:ext cx="4615564" cy="5340926"/>
          </a:xfrm>
          <a:prstGeom prst="rect">
            <a:avLst/>
          </a:prstGeom>
        </p:spPr>
      </p:pic>
      <p:pic>
        <p:nvPicPr>
          <p:cNvPr id="4" name="Content Placeholder 7">
            <a:extLst>
              <a:ext uri="{FF2B5EF4-FFF2-40B4-BE49-F238E27FC236}">
                <a16:creationId xmlns:a16="http://schemas.microsoft.com/office/drawing/2014/main" id="{1D9AD633-E9D7-E263-2E07-9C4F4912AEF8}"/>
              </a:ext>
            </a:extLst>
          </p:cNvPr>
          <p:cNvPicPr>
            <a:picLocks noChangeAspect="1"/>
          </p:cNvPicPr>
          <p:nvPr/>
        </p:nvPicPr>
        <p:blipFill>
          <a:blip r:embed="rId5"/>
          <a:stretch>
            <a:fillRect/>
          </a:stretch>
        </p:blipFill>
        <p:spPr>
          <a:xfrm>
            <a:off x="6573590" y="758537"/>
            <a:ext cx="4604119" cy="5340926"/>
          </a:xfrm>
          <a:prstGeom prst="rect">
            <a:avLst/>
          </a:prstGeom>
        </p:spPr>
      </p:pic>
    </p:spTree>
    <p:extLst>
      <p:ext uri="{BB962C8B-B14F-4D97-AF65-F5344CB8AC3E}">
        <p14:creationId xmlns:p14="http://schemas.microsoft.com/office/powerpoint/2010/main" val="2513306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1 confirms location and track layout for new US race | RacingNews365">
            <a:extLst>
              <a:ext uri="{FF2B5EF4-FFF2-40B4-BE49-F238E27FC236}">
                <a16:creationId xmlns:a16="http://schemas.microsoft.com/office/drawing/2014/main" id="{84584461-E408-BABB-69A5-2673CA30B5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542" y="706561"/>
            <a:ext cx="9676915" cy="544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638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Monaco Grand Prix 2023 - F1 Race">
            <a:extLst>
              <a:ext uri="{FF2B5EF4-FFF2-40B4-BE49-F238E27FC236}">
                <a16:creationId xmlns:a16="http://schemas.microsoft.com/office/drawing/2014/main" id="{1717B7F0-7F4E-8E31-774E-9465621DA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109" y="706561"/>
            <a:ext cx="9679782" cy="544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509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ustin, Texas - November 15, 2012: Aerial view of Circuit of the Americas, Formula  1 car racing track stock photo - OFFSET">
            <a:extLst>
              <a:ext uri="{FF2B5EF4-FFF2-40B4-BE49-F238E27FC236}">
                <a16:creationId xmlns:a16="http://schemas.microsoft.com/office/drawing/2014/main" id="{352DCA5D-148A-AA69-C75A-D52637D73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009" y="706561"/>
            <a:ext cx="9635982" cy="544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516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F1: 10 things we learned at the 2023 Spanish Grand Prix">
            <a:extLst>
              <a:ext uri="{FF2B5EF4-FFF2-40B4-BE49-F238E27FC236}">
                <a16:creationId xmlns:a16="http://schemas.microsoft.com/office/drawing/2014/main" id="{CD3A86E2-8161-C46D-E607-BFE4146B2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716" y="741215"/>
            <a:ext cx="9556568" cy="537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86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Why Ferrari's so upset by Dutch GP penalty that looked clear cut - The Race">
            <a:extLst>
              <a:ext uri="{FF2B5EF4-FFF2-40B4-BE49-F238E27FC236}">
                <a16:creationId xmlns:a16="http://schemas.microsoft.com/office/drawing/2014/main" id="{A7EACA00-EF42-2526-CBBF-DDDEF4BE69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714" y="741214"/>
            <a:ext cx="9556571" cy="537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514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No photo description available.">
            <a:extLst>
              <a:ext uri="{FF2B5EF4-FFF2-40B4-BE49-F238E27FC236}">
                <a16:creationId xmlns:a16="http://schemas.microsoft.com/office/drawing/2014/main" id="{EF91063D-3E97-198A-9A6B-CEF2ACA8C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924" y="577645"/>
            <a:ext cx="10138151" cy="5702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527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he Fastest Pit Crew You May Ever See Set a New World Record of 1.82 Seconds">
            <a:extLst>
              <a:ext uri="{FF2B5EF4-FFF2-40B4-BE49-F238E27FC236}">
                <a16:creationId xmlns:a16="http://schemas.microsoft.com/office/drawing/2014/main" id="{FDE38638-5E55-042C-822F-4D965FF053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0902" y="1020291"/>
            <a:ext cx="9610195" cy="4817418"/>
          </a:xfrm>
          <a:prstGeom prst="rect">
            <a:avLst/>
          </a:prstGeom>
          <a:noFill/>
          <a:ln>
            <a:noFill/>
          </a:ln>
        </p:spPr>
      </p:pic>
    </p:spTree>
    <p:extLst>
      <p:ext uri="{BB962C8B-B14F-4D97-AF65-F5344CB8AC3E}">
        <p14:creationId xmlns:p14="http://schemas.microsoft.com/office/powerpoint/2010/main" val="2602150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Fastest Pit Stop | 2023 Saudi Arabian Grand Prix | DHL">
            <a:hlinkClick r:id="" action="ppaction://media"/>
            <a:extLst>
              <a:ext uri="{FF2B5EF4-FFF2-40B4-BE49-F238E27FC236}">
                <a16:creationId xmlns:a16="http://schemas.microsoft.com/office/drawing/2014/main" id="{BE4CA685-2216-63FA-3E71-9ABAAD42D9DD}"/>
              </a:ext>
            </a:extLst>
          </p:cNvPr>
          <p:cNvPicPr>
            <a:picLocks noRot="1" noChangeAspect="1"/>
          </p:cNvPicPr>
          <p:nvPr>
            <a:videoFile r:link="rId1"/>
          </p:nvPr>
        </p:nvPicPr>
        <p:blipFill>
          <a:blip r:embed="rId5"/>
          <a:stretch>
            <a:fillRect/>
          </a:stretch>
        </p:blipFill>
        <p:spPr>
          <a:xfrm>
            <a:off x="2925405" y="1553497"/>
            <a:ext cx="6341190" cy="3582772"/>
          </a:xfrm>
          <a:prstGeom prst="rect">
            <a:avLst/>
          </a:prstGeom>
        </p:spPr>
      </p:pic>
    </p:spTree>
    <p:extLst>
      <p:ext uri="{BB962C8B-B14F-4D97-AF65-F5344CB8AC3E}">
        <p14:creationId xmlns:p14="http://schemas.microsoft.com/office/powerpoint/2010/main" val="334018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1D342E93-BC19-B626-2C07-E97CDE57C1CE}"/>
              </a:ext>
            </a:extLst>
          </p:cNvPr>
          <p:cNvPicPr>
            <a:picLocks noChangeAspect="1"/>
          </p:cNvPicPr>
          <p:nvPr/>
        </p:nvPicPr>
        <p:blipFill>
          <a:blip r:embed="rId4"/>
          <a:stretch>
            <a:fillRect/>
          </a:stretch>
        </p:blipFill>
        <p:spPr>
          <a:xfrm>
            <a:off x="1417952" y="957278"/>
            <a:ext cx="4266972" cy="4943443"/>
          </a:xfrm>
          <a:prstGeom prst="rect">
            <a:avLst/>
          </a:prstGeom>
        </p:spPr>
      </p:pic>
      <p:pic>
        <p:nvPicPr>
          <p:cNvPr id="4" name="Content Placeholder 7">
            <a:extLst>
              <a:ext uri="{FF2B5EF4-FFF2-40B4-BE49-F238E27FC236}">
                <a16:creationId xmlns:a16="http://schemas.microsoft.com/office/drawing/2014/main" id="{7672EDAA-42E6-822A-E292-63F16FADAC53}"/>
              </a:ext>
            </a:extLst>
          </p:cNvPr>
          <p:cNvPicPr>
            <a:picLocks noChangeAspect="1"/>
          </p:cNvPicPr>
          <p:nvPr/>
        </p:nvPicPr>
        <p:blipFill>
          <a:blip r:embed="rId5"/>
          <a:stretch>
            <a:fillRect/>
          </a:stretch>
        </p:blipFill>
        <p:spPr>
          <a:xfrm>
            <a:off x="6625864" y="884805"/>
            <a:ext cx="4266973" cy="4943443"/>
          </a:xfrm>
          <a:prstGeom prst="rect">
            <a:avLst/>
          </a:prstGeom>
        </p:spPr>
      </p:pic>
    </p:spTree>
    <p:extLst>
      <p:ext uri="{BB962C8B-B14F-4D97-AF65-F5344CB8AC3E}">
        <p14:creationId xmlns:p14="http://schemas.microsoft.com/office/powerpoint/2010/main" val="1701300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3">
            <a:extLst>
              <a:ext uri="{FF2B5EF4-FFF2-40B4-BE49-F238E27FC236}">
                <a16:creationId xmlns:a16="http://schemas.microsoft.com/office/drawing/2014/main" id="{85F835C8-5A04-D5B5-A853-26535E966CD3}"/>
              </a:ext>
            </a:extLst>
          </p:cNvPr>
          <p:cNvSpPr txBox="1">
            <a:spLocks/>
          </p:cNvSpPr>
          <p:nvPr/>
        </p:nvSpPr>
        <p:spPr>
          <a:xfrm>
            <a:off x="1171796" y="2464106"/>
            <a:ext cx="4187282" cy="2975995"/>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Discrete uniform distribution: All outcomes are equally likely</a:t>
            </a:r>
          </a:p>
          <a:p>
            <a:endPar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endParaRPr>
          </a:p>
          <a:p>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Bernoulli Distribution: Single-trial with two possible outcomes</a:t>
            </a:r>
          </a:p>
          <a:p>
            <a:endPar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endParaRPr>
          </a:p>
          <a:p>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Poisson Distribution: The probability that an event may or may not occur</a:t>
            </a:r>
          </a:p>
          <a:p>
            <a:endParaRPr lang="en-US" sz="1200" dirty="0"/>
          </a:p>
        </p:txBody>
      </p:sp>
      <p:sp>
        <p:nvSpPr>
          <p:cNvPr id="5" name="Text Placeholder 3">
            <a:extLst>
              <a:ext uri="{FF2B5EF4-FFF2-40B4-BE49-F238E27FC236}">
                <a16:creationId xmlns:a16="http://schemas.microsoft.com/office/drawing/2014/main" id="{F076E257-D6A9-86A2-7F79-B58CD86ED9BE}"/>
              </a:ext>
            </a:extLst>
          </p:cNvPr>
          <p:cNvSpPr txBox="1">
            <a:spLocks/>
          </p:cNvSpPr>
          <p:nvPr/>
        </p:nvSpPr>
        <p:spPr>
          <a:xfrm>
            <a:off x="6663723" y="2464106"/>
            <a:ext cx="4611688" cy="38456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defTabSz="457200">
              <a:lnSpc>
                <a:spcPct val="80000"/>
              </a:lnSpc>
              <a:spcBef>
                <a:spcPct val="20000"/>
              </a:spcBef>
              <a:spcAft>
                <a:spcPts val="600"/>
              </a:spcAft>
              <a:buClr>
                <a:schemeClr val="accent1">
                  <a:lumMod val="75000"/>
                </a:schemeClr>
              </a:buClr>
              <a:buSzPct val="145000"/>
              <a:buFont typeface="Arial"/>
              <a:buChar char="•"/>
            </a:pPr>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Gaussian Distribution: Symmetric distribution of values around the mean</a:t>
            </a:r>
          </a:p>
          <a:p>
            <a:pPr marL="285750" indent="-285750" defTabSz="457200">
              <a:lnSpc>
                <a:spcPct val="80000"/>
              </a:lnSpc>
              <a:spcBef>
                <a:spcPct val="20000"/>
              </a:spcBef>
              <a:spcAft>
                <a:spcPts val="600"/>
              </a:spcAft>
              <a:buClr>
                <a:schemeClr val="accent1">
                  <a:lumMod val="75000"/>
                </a:schemeClr>
              </a:buClr>
              <a:buSzPct val="145000"/>
              <a:buFont typeface="Arial"/>
              <a:buChar char="•"/>
            </a:pPr>
            <a:endPar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endParaRPr>
          </a:p>
          <a:p>
            <a:pPr marL="285750" indent="-285750" defTabSz="457200">
              <a:lnSpc>
                <a:spcPct val="80000"/>
              </a:lnSpc>
              <a:spcBef>
                <a:spcPct val="20000"/>
              </a:spcBef>
              <a:spcAft>
                <a:spcPts val="600"/>
              </a:spcAft>
              <a:buClr>
                <a:schemeClr val="accent1">
                  <a:lumMod val="75000"/>
                </a:schemeClr>
              </a:buClr>
              <a:buSzPct val="145000"/>
              <a:buFont typeface="Arial"/>
              <a:buChar char="•"/>
            </a:pPr>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Student t-Test Distribution: Small sample size approximation of a normal distribution</a:t>
            </a:r>
          </a:p>
          <a:p>
            <a:pPr marL="285750" indent="-285750" defTabSz="457200">
              <a:lnSpc>
                <a:spcPct val="80000"/>
              </a:lnSpc>
              <a:spcBef>
                <a:spcPct val="20000"/>
              </a:spcBef>
              <a:spcAft>
                <a:spcPts val="600"/>
              </a:spcAft>
              <a:buClr>
                <a:schemeClr val="accent1">
                  <a:lumMod val="75000"/>
                </a:schemeClr>
              </a:buClr>
              <a:buSzPct val="145000"/>
              <a:buFont typeface="Arial"/>
              <a:buChar char="•"/>
            </a:pPr>
            <a:endPar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endParaRPr>
          </a:p>
          <a:p>
            <a:pPr marL="285750" indent="-285750" defTabSz="457200">
              <a:lnSpc>
                <a:spcPct val="80000"/>
              </a:lnSpc>
              <a:spcBef>
                <a:spcPct val="20000"/>
              </a:spcBef>
              <a:spcAft>
                <a:spcPts val="600"/>
              </a:spcAft>
              <a:buClr>
                <a:schemeClr val="accent1">
                  <a:lumMod val="75000"/>
                </a:schemeClr>
              </a:buClr>
              <a:buSzPct val="145000"/>
              <a:buFont typeface="Arial"/>
              <a:buChar char="•"/>
            </a:pPr>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Exponential distribution: Model elapsed time between two events</a:t>
            </a:r>
          </a:p>
          <a:p>
            <a:endParaRPr lang="en-US" sz="1800" dirty="0"/>
          </a:p>
        </p:txBody>
      </p:sp>
      <p:sp>
        <p:nvSpPr>
          <p:cNvPr id="6" name="Title 1">
            <a:extLst>
              <a:ext uri="{FF2B5EF4-FFF2-40B4-BE49-F238E27FC236}">
                <a16:creationId xmlns:a16="http://schemas.microsoft.com/office/drawing/2014/main" id="{684538B6-A5F4-37A9-93A7-FDBAA6F2CFD0}"/>
              </a:ext>
            </a:extLst>
          </p:cNvPr>
          <p:cNvSpPr txBox="1">
            <a:spLocks/>
          </p:cNvSpPr>
          <p:nvPr/>
        </p:nvSpPr>
        <p:spPr>
          <a:xfrm>
            <a:off x="1259383" y="933319"/>
            <a:ext cx="3549121" cy="13716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t>Discrete</a:t>
            </a:r>
            <a:r>
              <a:rPr lang="en-US"/>
              <a:t> </a:t>
            </a:r>
            <a:r>
              <a:rPr lang="en-US" sz="3600"/>
              <a:t>Distributions</a:t>
            </a:r>
            <a:endParaRPr lang="en-US" sz="3600" dirty="0"/>
          </a:p>
        </p:txBody>
      </p:sp>
      <p:sp>
        <p:nvSpPr>
          <p:cNvPr id="7" name="Title 1">
            <a:extLst>
              <a:ext uri="{FF2B5EF4-FFF2-40B4-BE49-F238E27FC236}">
                <a16:creationId xmlns:a16="http://schemas.microsoft.com/office/drawing/2014/main" id="{93433470-5761-8EC7-E436-47563E24367A}"/>
              </a:ext>
            </a:extLst>
          </p:cNvPr>
          <p:cNvSpPr txBox="1">
            <a:spLocks/>
          </p:cNvSpPr>
          <p:nvPr/>
        </p:nvSpPr>
        <p:spPr>
          <a:xfrm>
            <a:off x="6802890" y="786283"/>
            <a:ext cx="4333354" cy="13716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3600" dirty="0">
                <a:ln w="3175" cmpd="sng">
                  <a:noFill/>
                </a:ln>
              </a:rPr>
              <a:t>Continuous</a:t>
            </a:r>
            <a:r>
              <a:rPr lang="en-US" dirty="0"/>
              <a:t> </a:t>
            </a:r>
            <a:r>
              <a:rPr lang="en-US" sz="3600" dirty="0">
                <a:ln w="3175" cmpd="sng">
                  <a:noFill/>
                </a:ln>
              </a:rPr>
              <a:t>Distributions</a:t>
            </a:r>
          </a:p>
        </p:txBody>
      </p:sp>
    </p:spTree>
    <p:extLst>
      <p:ext uri="{BB962C8B-B14F-4D97-AF65-F5344CB8AC3E}">
        <p14:creationId xmlns:p14="http://schemas.microsoft.com/office/powerpoint/2010/main" val="3528706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a:extLst>
              <a:ext uri="{FF2B5EF4-FFF2-40B4-BE49-F238E27FC236}">
                <a16:creationId xmlns:a16="http://schemas.microsoft.com/office/drawing/2014/main" id="{0C88481F-E06C-C6B1-7CF1-E4404D5BD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420" y="700549"/>
            <a:ext cx="9701160" cy="545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93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s too much data ruining Formula 1?">
            <a:extLst>
              <a:ext uri="{FF2B5EF4-FFF2-40B4-BE49-F238E27FC236}">
                <a16:creationId xmlns:a16="http://schemas.microsoft.com/office/drawing/2014/main" id="{DB8AEF8D-88C7-E171-8792-3DAD38CC7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580" y="603365"/>
            <a:ext cx="10042840" cy="565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608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5BCB328-766D-E83A-15FF-008722E85EE3}"/>
              </a:ext>
            </a:extLst>
          </p:cNvPr>
          <p:cNvGraphicFramePr>
            <a:graphicFrameLocks noGrp="1"/>
          </p:cNvGraphicFramePr>
          <p:nvPr>
            <p:extLst>
              <p:ext uri="{D42A27DB-BD31-4B8C-83A1-F6EECF244321}">
                <p14:modId xmlns:p14="http://schemas.microsoft.com/office/powerpoint/2010/main" val="348715231"/>
              </p:ext>
            </p:extLst>
          </p:nvPr>
        </p:nvGraphicFramePr>
        <p:xfrm>
          <a:off x="1086644" y="2090057"/>
          <a:ext cx="10018712" cy="3252111"/>
        </p:xfrm>
        <a:graphic>
          <a:graphicData uri="http://schemas.openxmlformats.org/drawingml/2006/table">
            <a:tbl>
              <a:tblPr firstRow="1" firstCol="1" bandRow="1">
                <a:tableStyleId>{5C22544A-7EE6-4342-B048-85BDC9FD1C3A}</a:tableStyleId>
              </a:tblPr>
              <a:tblGrid>
                <a:gridCol w="5009356">
                  <a:extLst>
                    <a:ext uri="{9D8B030D-6E8A-4147-A177-3AD203B41FA5}">
                      <a16:colId xmlns:a16="http://schemas.microsoft.com/office/drawing/2014/main" val="1811810064"/>
                    </a:ext>
                  </a:extLst>
                </a:gridCol>
                <a:gridCol w="5009356">
                  <a:extLst>
                    <a:ext uri="{9D8B030D-6E8A-4147-A177-3AD203B41FA5}">
                      <a16:colId xmlns:a16="http://schemas.microsoft.com/office/drawing/2014/main" val="693040415"/>
                    </a:ext>
                  </a:extLst>
                </a:gridCol>
              </a:tblGrid>
              <a:tr h="305401">
                <a:tc>
                  <a:txBody>
                    <a:bodyPr/>
                    <a:lstStyle/>
                    <a:p>
                      <a:pPr marL="0" marR="0">
                        <a:lnSpc>
                          <a:spcPct val="107000"/>
                        </a:lnSpc>
                        <a:spcBef>
                          <a:spcPts val="0"/>
                        </a:spcBef>
                        <a:spcAft>
                          <a:spcPts val="0"/>
                        </a:spcAft>
                      </a:pPr>
                      <a:r>
                        <a:rPr lang="en-US" sz="1100">
                          <a:effectLst/>
                        </a:rPr>
                        <a:t>Flag Color/Type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Meaning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167433807"/>
                  </a:ext>
                </a:extLst>
              </a:tr>
              <a:tr h="278576">
                <a:tc>
                  <a:txBody>
                    <a:bodyPr/>
                    <a:lstStyle/>
                    <a:p>
                      <a:pPr marL="0" marR="0">
                        <a:lnSpc>
                          <a:spcPct val="107000"/>
                        </a:lnSpc>
                        <a:spcBef>
                          <a:spcPts val="0"/>
                        </a:spcBef>
                        <a:spcAft>
                          <a:spcPts val="0"/>
                        </a:spcAft>
                      </a:pPr>
                      <a:r>
                        <a:rPr lang="en-US" sz="1100">
                          <a:effectLst/>
                        </a:rPr>
                        <a:t>Yellow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Hazard on track.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058239699"/>
                  </a:ext>
                </a:extLst>
              </a:tr>
              <a:tr h="278576">
                <a:tc>
                  <a:txBody>
                    <a:bodyPr/>
                    <a:lstStyle/>
                    <a:p>
                      <a:pPr marL="0" marR="0">
                        <a:lnSpc>
                          <a:spcPct val="107000"/>
                        </a:lnSpc>
                        <a:spcBef>
                          <a:spcPts val="0"/>
                        </a:spcBef>
                        <a:spcAft>
                          <a:spcPts val="0"/>
                        </a:spcAft>
                      </a:pPr>
                      <a:r>
                        <a:rPr lang="en-US" sz="1100">
                          <a:effectLst/>
                        </a:rPr>
                        <a:t>Green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Normal racing conditions apply.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414643168"/>
                  </a:ext>
                </a:extLst>
              </a:tr>
              <a:tr h="278576">
                <a:tc>
                  <a:txBody>
                    <a:bodyPr/>
                    <a:lstStyle/>
                    <a:p>
                      <a:pPr marL="0" marR="0">
                        <a:lnSpc>
                          <a:spcPct val="107000"/>
                        </a:lnSpc>
                        <a:spcBef>
                          <a:spcPts val="0"/>
                        </a:spcBef>
                        <a:spcAft>
                          <a:spcPts val="0"/>
                        </a:spcAft>
                      </a:pPr>
                      <a:r>
                        <a:rPr lang="en-US" sz="1100">
                          <a:effectLst/>
                        </a:rPr>
                        <a:t>Red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Session is suspended.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608197629"/>
                  </a:ext>
                </a:extLst>
              </a:tr>
              <a:tr h="305401">
                <a:tc>
                  <a:txBody>
                    <a:bodyPr/>
                    <a:lstStyle/>
                    <a:p>
                      <a:pPr marL="0" marR="0">
                        <a:lnSpc>
                          <a:spcPct val="107000"/>
                        </a:lnSpc>
                        <a:spcBef>
                          <a:spcPts val="0"/>
                        </a:spcBef>
                        <a:spcAft>
                          <a:spcPts val="0"/>
                        </a:spcAft>
                      </a:pPr>
                      <a:r>
                        <a:rPr lang="en-US" sz="1100">
                          <a:effectLst/>
                        </a:rPr>
                        <a:t>Blue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A faster car is approaching. Move aside (when a driver is being lapped).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334795142"/>
                  </a:ext>
                </a:extLst>
              </a:tr>
              <a:tr h="305401">
                <a:tc>
                  <a:txBody>
                    <a:bodyPr/>
                    <a:lstStyle/>
                    <a:p>
                      <a:pPr marL="0" marR="0">
                        <a:lnSpc>
                          <a:spcPct val="107000"/>
                        </a:lnSpc>
                        <a:spcBef>
                          <a:spcPts val="0"/>
                        </a:spcBef>
                        <a:spcAft>
                          <a:spcPts val="0"/>
                        </a:spcAft>
                      </a:pPr>
                      <a:r>
                        <a:rPr lang="en-US" sz="1100">
                          <a:effectLst/>
                        </a:rPr>
                        <a:t>Yellow &amp; Red Stripes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Track is slippery.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842498219"/>
                  </a:ext>
                </a:extLst>
              </a:tr>
              <a:tr h="305401">
                <a:tc>
                  <a:txBody>
                    <a:bodyPr/>
                    <a:lstStyle/>
                    <a:p>
                      <a:pPr marL="0" marR="0">
                        <a:lnSpc>
                          <a:spcPct val="107000"/>
                        </a:lnSpc>
                        <a:spcBef>
                          <a:spcPts val="0"/>
                        </a:spcBef>
                        <a:spcAft>
                          <a:spcPts val="0"/>
                        </a:spcAft>
                      </a:pPr>
                      <a:r>
                        <a:rPr lang="en-US" sz="1100">
                          <a:effectLst/>
                        </a:rPr>
                        <a:t>Black With an Orange Circle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A driver has a mechanical issue and must return to the pits.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160756929"/>
                  </a:ext>
                </a:extLst>
              </a:tr>
              <a:tr h="305401">
                <a:tc>
                  <a:txBody>
                    <a:bodyPr/>
                    <a:lstStyle/>
                    <a:p>
                      <a:pPr marL="0" marR="0">
                        <a:lnSpc>
                          <a:spcPct val="107000"/>
                        </a:lnSpc>
                        <a:spcBef>
                          <a:spcPts val="0"/>
                        </a:spcBef>
                        <a:spcAft>
                          <a:spcPts val="0"/>
                        </a:spcAft>
                      </a:pPr>
                      <a:r>
                        <a:rPr lang="en-US" sz="1100">
                          <a:effectLst/>
                        </a:rPr>
                        <a:t>Black &amp; White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Warning for unsportsmanlike behavior.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45618384"/>
                  </a:ext>
                </a:extLst>
              </a:tr>
              <a:tr h="278576">
                <a:tc>
                  <a:txBody>
                    <a:bodyPr/>
                    <a:lstStyle/>
                    <a:p>
                      <a:pPr marL="0" marR="0">
                        <a:lnSpc>
                          <a:spcPct val="107000"/>
                        </a:lnSpc>
                        <a:spcBef>
                          <a:spcPts val="0"/>
                        </a:spcBef>
                        <a:spcAft>
                          <a:spcPts val="0"/>
                        </a:spcAft>
                      </a:pPr>
                      <a:r>
                        <a:rPr lang="en-US" sz="1100">
                          <a:effectLst/>
                        </a:rPr>
                        <a:t>Black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Disqualification.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482392562"/>
                  </a:ext>
                </a:extLst>
              </a:tr>
              <a:tr h="305401">
                <a:tc>
                  <a:txBody>
                    <a:bodyPr/>
                    <a:lstStyle/>
                    <a:p>
                      <a:pPr marL="0" marR="0">
                        <a:lnSpc>
                          <a:spcPct val="107000"/>
                        </a:lnSpc>
                        <a:spcBef>
                          <a:spcPts val="0"/>
                        </a:spcBef>
                        <a:spcAft>
                          <a:spcPts val="0"/>
                        </a:spcAft>
                      </a:pPr>
                      <a:r>
                        <a:rPr lang="en-US" sz="1100">
                          <a:effectLst/>
                        </a:rPr>
                        <a:t>White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Slower moving vehicles ahead, or miscellaneous vehicles on the track.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126411316"/>
                  </a:ext>
                </a:extLst>
              </a:tr>
              <a:tr h="305401">
                <a:tc>
                  <a:txBody>
                    <a:bodyPr/>
                    <a:lstStyle/>
                    <a:p>
                      <a:pPr marL="0" marR="0">
                        <a:lnSpc>
                          <a:spcPct val="107000"/>
                        </a:lnSpc>
                        <a:spcBef>
                          <a:spcPts val="0"/>
                        </a:spcBef>
                        <a:spcAft>
                          <a:spcPts val="0"/>
                        </a:spcAft>
                      </a:pPr>
                      <a:r>
                        <a:rPr lang="en-US" sz="1100">
                          <a:effectLst/>
                        </a:rPr>
                        <a:t>Checkered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dirty="0">
                          <a:effectLst/>
                        </a:rPr>
                        <a:t>The session is finished (no new laps may be started).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410509392"/>
                  </a:ext>
                </a:extLst>
              </a:tr>
            </a:tbl>
          </a:graphicData>
        </a:graphic>
      </p:graphicFrame>
      <p:sp>
        <p:nvSpPr>
          <p:cNvPr id="4" name="Title 1">
            <a:extLst>
              <a:ext uri="{FF2B5EF4-FFF2-40B4-BE49-F238E27FC236}">
                <a16:creationId xmlns:a16="http://schemas.microsoft.com/office/drawing/2014/main" id="{AAAD0B48-010A-FA58-8AF0-28E8EF124C6E}"/>
              </a:ext>
            </a:extLst>
          </p:cNvPr>
          <p:cNvSpPr txBox="1">
            <a:spLocks/>
          </p:cNvSpPr>
          <p:nvPr/>
        </p:nvSpPr>
        <p:spPr>
          <a:xfrm>
            <a:off x="916762" y="1054285"/>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Flags in F1 Races</a:t>
            </a:r>
            <a:endParaRPr lang="en-US" dirty="0"/>
          </a:p>
        </p:txBody>
      </p:sp>
    </p:spTree>
    <p:extLst>
      <p:ext uri="{BB962C8B-B14F-4D97-AF65-F5344CB8AC3E}">
        <p14:creationId xmlns:p14="http://schemas.microsoft.com/office/powerpoint/2010/main" val="3793250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4DFC701-6C75-D6A4-6806-51EEE9FE0EF2}"/>
              </a:ext>
            </a:extLst>
          </p:cNvPr>
          <p:cNvPicPr>
            <a:picLocks noChangeAspect="1"/>
          </p:cNvPicPr>
          <p:nvPr/>
        </p:nvPicPr>
        <p:blipFill>
          <a:blip r:embed="rId4"/>
          <a:stretch>
            <a:fillRect/>
          </a:stretch>
        </p:blipFill>
        <p:spPr>
          <a:xfrm>
            <a:off x="1239919" y="694964"/>
            <a:ext cx="9712161" cy="5468071"/>
          </a:xfrm>
          <a:prstGeom prst="rect">
            <a:avLst/>
          </a:prstGeom>
        </p:spPr>
      </p:pic>
    </p:spTree>
    <p:extLst>
      <p:ext uri="{BB962C8B-B14F-4D97-AF65-F5344CB8AC3E}">
        <p14:creationId xmlns:p14="http://schemas.microsoft.com/office/powerpoint/2010/main" val="1012657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Max Verstappen interviews Daniel Ricciardo on Sky F1 after Mexican GP | F1  News">
            <a:extLst>
              <a:ext uri="{FF2B5EF4-FFF2-40B4-BE49-F238E27FC236}">
                <a16:creationId xmlns:a16="http://schemas.microsoft.com/office/drawing/2014/main" id="{E85EB096-E798-3EC6-B459-03BAA2E703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898" y="710380"/>
            <a:ext cx="9666203" cy="5437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803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368F452-1654-C064-FBD8-52E7AD4081D2}"/>
              </a:ext>
            </a:extLst>
          </p:cNvPr>
          <p:cNvPicPr>
            <a:picLocks noChangeAspect="1"/>
          </p:cNvPicPr>
          <p:nvPr/>
        </p:nvPicPr>
        <p:blipFill>
          <a:blip r:embed="rId4"/>
          <a:stretch>
            <a:fillRect/>
          </a:stretch>
        </p:blipFill>
        <p:spPr>
          <a:xfrm>
            <a:off x="1318422" y="736872"/>
            <a:ext cx="9555156" cy="5384255"/>
          </a:xfrm>
          <a:prstGeom prst="rect">
            <a:avLst/>
          </a:prstGeom>
        </p:spPr>
      </p:pic>
    </p:spTree>
    <p:extLst>
      <p:ext uri="{BB962C8B-B14F-4D97-AF65-F5344CB8AC3E}">
        <p14:creationId xmlns:p14="http://schemas.microsoft.com/office/powerpoint/2010/main" val="3530029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C03993B-B2F4-CD1B-1265-3A87316932D2}"/>
              </a:ext>
            </a:extLst>
          </p:cNvPr>
          <p:cNvPicPr>
            <a:picLocks noChangeAspect="1"/>
          </p:cNvPicPr>
          <p:nvPr/>
        </p:nvPicPr>
        <p:blipFill>
          <a:blip r:embed="rId3"/>
          <a:stretch>
            <a:fillRect/>
          </a:stretch>
        </p:blipFill>
        <p:spPr>
          <a:xfrm>
            <a:off x="598225" y="2521587"/>
            <a:ext cx="10995550" cy="3050962"/>
          </a:xfrm>
          <a:prstGeom prst="rect">
            <a:avLst/>
          </a:prstGeom>
        </p:spPr>
      </p:pic>
      <p:sp>
        <p:nvSpPr>
          <p:cNvPr id="4" name="Title 1">
            <a:extLst>
              <a:ext uri="{FF2B5EF4-FFF2-40B4-BE49-F238E27FC236}">
                <a16:creationId xmlns:a16="http://schemas.microsoft.com/office/drawing/2014/main" id="{BE34E555-6FB1-E915-5ED4-AEB4686FDF70}"/>
              </a:ext>
            </a:extLst>
          </p:cNvPr>
          <p:cNvSpPr txBox="1">
            <a:spLocks/>
          </p:cNvSpPr>
          <p:nvPr/>
        </p:nvSpPr>
        <p:spPr>
          <a:xfrm>
            <a:off x="875692" y="609916"/>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Laps</a:t>
            </a:r>
          </a:p>
        </p:txBody>
      </p:sp>
    </p:spTree>
    <p:extLst>
      <p:ext uri="{BB962C8B-B14F-4D97-AF65-F5344CB8AC3E}">
        <p14:creationId xmlns:p14="http://schemas.microsoft.com/office/powerpoint/2010/main" val="2545251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Results</a:t>
            </a:r>
          </a:p>
        </p:txBody>
      </p:sp>
      <p:pic>
        <p:nvPicPr>
          <p:cNvPr id="3" name="Picture 2">
            <a:extLst>
              <a:ext uri="{FF2B5EF4-FFF2-40B4-BE49-F238E27FC236}">
                <a16:creationId xmlns:a16="http://schemas.microsoft.com/office/drawing/2014/main" id="{65C77BBB-DEDA-A5C1-CAEF-E64570B76959}"/>
              </a:ext>
            </a:extLst>
          </p:cNvPr>
          <p:cNvPicPr>
            <a:picLocks noChangeAspect="1"/>
          </p:cNvPicPr>
          <p:nvPr/>
        </p:nvPicPr>
        <p:blipFill>
          <a:blip r:embed="rId3"/>
          <a:stretch>
            <a:fillRect/>
          </a:stretch>
        </p:blipFill>
        <p:spPr>
          <a:xfrm>
            <a:off x="686083" y="1619119"/>
            <a:ext cx="10421073" cy="4409225"/>
          </a:xfrm>
          <a:prstGeom prst="rect">
            <a:avLst/>
          </a:prstGeom>
        </p:spPr>
      </p:pic>
    </p:spTree>
    <p:extLst>
      <p:ext uri="{BB962C8B-B14F-4D97-AF65-F5344CB8AC3E}">
        <p14:creationId xmlns:p14="http://schemas.microsoft.com/office/powerpoint/2010/main" val="1147974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Final</a:t>
            </a:r>
          </a:p>
        </p:txBody>
      </p:sp>
      <p:pic>
        <p:nvPicPr>
          <p:cNvPr id="2" name="Picture 1">
            <a:extLst>
              <a:ext uri="{FF2B5EF4-FFF2-40B4-BE49-F238E27FC236}">
                <a16:creationId xmlns:a16="http://schemas.microsoft.com/office/drawing/2014/main" id="{1C4E008F-8BFE-3D45-727C-B1BE2B911A4A}"/>
              </a:ext>
            </a:extLst>
          </p:cNvPr>
          <p:cNvPicPr>
            <a:picLocks noChangeAspect="1"/>
          </p:cNvPicPr>
          <p:nvPr/>
        </p:nvPicPr>
        <p:blipFill>
          <a:blip r:embed="rId3"/>
          <a:stretch>
            <a:fillRect/>
          </a:stretch>
        </p:blipFill>
        <p:spPr>
          <a:xfrm>
            <a:off x="750762" y="1543412"/>
            <a:ext cx="10603038" cy="3224486"/>
          </a:xfrm>
          <a:prstGeom prst="rect">
            <a:avLst/>
          </a:prstGeom>
        </p:spPr>
      </p:pic>
      <p:sp>
        <p:nvSpPr>
          <p:cNvPr id="5" name="TextBox 4">
            <a:extLst>
              <a:ext uri="{FF2B5EF4-FFF2-40B4-BE49-F238E27FC236}">
                <a16:creationId xmlns:a16="http://schemas.microsoft.com/office/drawing/2014/main" id="{A2E37440-B513-D755-43C7-2AA3E8FFA805}"/>
              </a:ext>
            </a:extLst>
          </p:cNvPr>
          <p:cNvSpPr txBox="1"/>
          <p:nvPr/>
        </p:nvSpPr>
        <p:spPr>
          <a:xfrm>
            <a:off x="1104417" y="4900612"/>
            <a:ext cx="10515600" cy="1477328"/>
          </a:xfrm>
          <a:prstGeom prst="rect">
            <a:avLst/>
          </a:prstGeom>
          <a:noFill/>
        </p:spPr>
        <p:txBody>
          <a:bodyPr wrap="square">
            <a:spAutoFit/>
          </a:bodyPr>
          <a:lstStyle/>
          <a:p>
            <a:r>
              <a:rPr lang="en-US" dirty="0"/>
              <a:t>abu_dhabi_race_19_final = </a:t>
            </a:r>
            <a:r>
              <a:rPr lang="en-US" dirty="0" err="1"/>
              <a:t>pd.merge</a:t>
            </a:r>
            <a:r>
              <a:rPr lang="en-US" dirty="0"/>
              <a:t>( abu_dhabi_race_19_laps, </a:t>
            </a:r>
          </a:p>
          <a:p>
            <a:r>
              <a:rPr lang="en-US" dirty="0"/>
              <a:t>				abu_dhabi_race_19_results[[</a:t>
            </a:r>
          </a:p>
          <a:p>
            <a:r>
              <a:rPr lang="en-US" dirty="0"/>
              <a:t>					'Driver', '</a:t>
            </a:r>
            <a:r>
              <a:rPr lang="en-US" dirty="0" err="1"/>
              <a:t>GridPosition</a:t>
            </a:r>
            <a:r>
              <a:rPr lang="en-US" dirty="0"/>
              <a:t>', 'Position’, 'Points']], </a:t>
            </a:r>
          </a:p>
          <a:p>
            <a:r>
              <a:rPr lang="en-US" dirty="0"/>
              <a:t>				on='Driver’, </a:t>
            </a:r>
          </a:p>
          <a:p>
            <a:r>
              <a:rPr lang="en-US" dirty="0"/>
              <a:t>				how='left')</a:t>
            </a:r>
          </a:p>
        </p:txBody>
      </p:sp>
    </p:spTree>
    <p:extLst>
      <p:ext uri="{BB962C8B-B14F-4D97-AF65-F5344CB8AC3E}">
        <p14:creationId xmlns:p14="http://schemas.microsoft.com/office/powerpoint/2010/main" val="158383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Messages</a:t>
            </a:r>
          </a:p>
        </p:txBody>
      </p:sp>
      <p:pic>
        <p:nvPicPr>
          <p:cNvPr id="3" name="Picture 2">
            <a:extLst>
              <a:ext uri="{FF2B5EF4-FFF2-40B4-BE49-F238E27FC236}">
                <a16:creationId xmlns:a16="http://schemas.microsoft.com/office/drawing/2014/main" id="{0B43A056-B93F-687D-0D16-801196746CBA}"/>
              </a:ext>
            </a:extLst>
          </p:cNvPr>
          <p:cNvPicPr>
            <a:picLocks noChangeAspect="1"/>
          </p:cNvPicPr>
          <p:nvPr/>
        </p:nvPicPr>
        <p:blipFill>
          <a:blip r:embed="rId3"/>
          <a:stretch>
            <a:fillRect/>
          </a:stretch>
        </p:blipFill>
        <p:spPr>
          <a:xfrm>
            <a:off x="678437" y="1381276"/>
            <a:ext cx="10668612" cy="4754446"/>
          </a:xfrm>
          <a:prstGeom prst="rect">
            <a:avLst/>
          </a:prstGeom>
        </p:spPr>
      </p:pic>
    </p:spTree>
    <p:extLst>
      <p:ext uri="{BB962C8B-B14F-4D97-AF65-F5344CB8AC3E}">
        <p14:creationId xmlns:p14="http://schemas.microsoft.com/office/powerpoint/2010/main" val="236559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Poisson Distribution Example</a:t>
            </a:r>
          </a:p>
        </p:txBody>
      </p:sp>
      <p:pic>
        <p:nvPicPr>
          <p:cNvPr id="2" name="Picture 2" descr="Why Sex Differences Don't Always Measure Up | Sugar and Slugs">
            <a:extLst>
              <a:ext uri="{FF2B5EF4-FFF2-40B4-BE49-F238E27FC236}">
                <a16:creationId xmlns:a16="http://schemas.microsoft.com/office/drawing/2014/main" id="{D090D8DB-4BCF-83B0-D032-C7BBEB7E5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771" y="1417338"/>
            <a:ext cx="8666737" cy="486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936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Weather</a:t>
            </a:r>
          </a:p>
        </p:txBody>
      </p:sp>
      <p:pic>
        <p:nvPicPr>
          <p:cNvPr id="2" name="Picture 1">
            <a:extLst>
              <a:ext uri="{FF2B5EF4-FFF2-40B4-BE49-F238E27FC236}">
                <a16:creationId xmlns:a16="http://schemas.microsoft.com/office/drawing/2014/main" id="{D2B0661A-0B97-DCF8-FB96-11C79B687877}"/>
              </a:ext>
            </a:extLst>
          </p:cNvPr>
          <p:cNvPicPr>
            <a:picLocks noChangeAspect="1"/>
          </p:cNvPicPr>
          <p:nvPr/>
        </p:nvPicPr>
        <p:blipFill>
          <a:blip r:embed="rId3"/>
          <a:stretch>
            <a:fillRect/>
          </a:stretch>
        </p:blipFill>
        <p:spPr>
          <a:xfrm>
            <a:off x="626257" y="1869495"/>
            <a:ext cx="10939485" cy="3284560"/>
          </a:xfrm>
          <a:prstGeom prst="rect">
            <a:avLst/>
          </a:prstGeom>
        </p:spPr>
      </p:pic>
    </p:spTree>
    <p:extLst>
      <p:ext uri="{BB962C8B-B14F-4D97-AF65-F5344CB8AC3E}">
        <p14:creationId xmlns:p14="http://schemas.microsoft.com/office/powerpoint/2010/main" val="3281541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Transformations</a:t>
            </a:r>
          </a:p>
        </p:txBody>
      </p:sp>
      <p:pic>
        <p:nvPicPr>
          <p:cNvPr id="3" name="Picture 2">
            <a:extLst>
              <a:ext uri="{FF2B5EF4-FFF2-40B4-BE49-F238E27FC236}">
                <a16:creationId xmlns:a16="http://schemas.microsoft.com/office/drawing/2014/main" id="{89F82E4C-5D7A-54B2-C8D4-CF5873D3AEEB}"/>
              </a:ext>
            </a:extLst>
          </p:cNvPr>
          <p:cNvPicPr>
            <a:picLocks noChangeAspect="1"/>
          </p:cNvPicPr>
          <p:nvPr/>
        </p:nvPicPr>
        <p:blipFill>
          <a:blip r:embed="rId3"/>
          <a:stretch>
            <a:fillRect/>
          </a:stretch>
        </p:blipFill>
        <p:spPr>
          <a:xfrm>
            <a:off x="671331" y="1365813"/>
            <a:ext cx="3518322" cy="4915213"/>
          </a:xfrm>
          <a:prstGeom prst="rect">
            <a:avLst/>
          </a:prstGeom>
        </p:spPr>
      </p:pic>
      <p:pic>
        <p:nvPicPr>
          <p:cNvPr id="5" name="Picture 4">
            <a:extLst>
              <a:ext uri="{FF2B5EF4-FFF2-40B4-BE49-F238E27FC236}">
                <a16:creationId xmlns:a16="http://schemas.microsoft.com/office/drawing/2014/main" id="{4856BA31-AB7F-263B-4DE2-FC3D53FE0C9C}"/>
              </a:ext>
            </a:extLst>
          </p:cNvPr>
          <p:cNvPicPr>
            <a:picLocks noChangeAspect="1"/>
          </p:cNvPicPr>
          <p:nvPr/>
        </p:nvPicPr>
        <p:blipFill>
          <a:blip r:embed="rId4"/>
          <a:stretch>
            <a:fillRect/>
          </a:stretch>
        </p:blipFill>
        <p:spPr>
          <a:xfrm>
            <a:off x="6096000" y="1365813"/>
            <a:ext cx="3892951" cy="1179248"/>
          </a:xfrm>
          <a:prstGeom prst="rect">
            <a:avLst/>
          </a:prstGeom>
        </p:spPr>
      </p:pic>
      <p:pic>
        <p:nvPicPr>
          <p:cNvPr id="6" name="Picture 5">
            <a:extLst>
              <a:ext uri="{FF2B5EF4-FFF2-40B4-BE49-F238E27FC236}">
                <a16:creationId xmlns:a16="http://schemas.microsoft.com/office/drawing/2014/main" id="{6ECD1F18-0728-7EBA-80F4-37DE5F5B00DE}"/>
              </a:ext>
            </a:extLst>
          </p:cNvPr>
          <p:cNvPicPr>
            <a:picLocks noChangeAspect="1"/>
          </p:cNvPicPr>
          <p:nvPr/>
        </p:nvPicPr>
        <p:blipFill>
          <a:blip r:embed="rId5"/>
          <a:stretch>
            <a:fillRect/>
          </a:stretch>
        </p:blipFill>
        <p:spPr>
          <a:xfrm>
            <a:off x="6062560" y="2687046"/>
            <a:ext cx="3926391" cy="1203711"/>
          </a:xfrm>
          <a:prstGeom prst="rect">
            <a:avLst/>
          </a:prstGeom>
        </p:spPr>
      </p:pic>
      <p:pic>
        <p:nvPicPr>
          <p:cNvPr id="7" name="Picture 6">
            <a:extLst>
              <a:ext uri="{FF2B5EF4-FFF2-40B4-BE49-F238E27FC236}">
                <a16:creationId xmlns:a16="http://schemas.microsoft.com/office/drawing/2014/main" id="{ED6FCECC-A6BD-66F2-8C43-276D9D165F3B}"/>
              </a:ext>
            </a:extLst>
          </p:cNvPr>
          <p:cNvPicPr>
            <a:picLocks noChangeAspect="1"/>
          </p:cNvPicPr>
          <p:nvPr/>
        </p:nvPicPr>
        <p:blipFill>
          <a:blip r:embed="rId6"/>
          <a:stretch>
            <a:fillRect/>
          </a:stretch>
        </p:blipFill>
        <p:spPr>
          <a:xfrm>
            <a:off x="4444075" y="4112697"/>
            <a:ext cx="6976380" cy="709979"/>
          </a:xfrm>
          <a:prstGeom prst="rect">
            <a:avLst/>
          </a:prstGeom>
        </p:spPr>
      </p:pic>
      <p:pic>
        <p:nvPicPr>
          <p:cNvPr id="9" name="Picture 8">
            <a:extLst>
              <a:ext uri="{FF2B5EF4-FFF2-40B4-BE49-F238E27FC236}">
                <a16:creationId xmlns:a16="http://schemas.microsoft.com/office/drawing/2014/main" id="{65AE4967-51D8-7CAA-F5CF-77442B9985EF}"/>
              </a:ext>
            </a:extLst>
          </p:cNvPr>
          <p:cNvPicPr>
            <a:picLocks noChangeAspect="1"/>
          </p:cNvPicPr>
          <p:nvPr/>
        </p:nvPicPr>
        <p:blipFill>
          <a:blip r:embed="rId7"/>
          <a:stretch>
            <a:fillRect/>
          </a:stretch>
        </p:blipFill>
        <p:spPr>
          <a:xfrm>
            <a:off x="4408148" y="5044616"/>
            <a:ext cx="7012307" cy="1179417"/>
          </a:xfrm>
          <a:prstGeom prst="rect">
            <a:avLst/>
          </a:prstGeom>
        </p:spPr>
      </p:pic>
    </p:spTree>
    <p:extLst>
      <p:ext uri="{BB962C8B-B14F-4D97-AF65-F5344CB8AC3E}">
        <p14:creationId xmlns:p14="http://schemas.microsoft.com/office/powerpoint/2010/main" val="3480019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Shiny Visualization</a:t>
            </a:r>
          </a:p>
        </p:txBody>
      </p:sp>
      <p:pic>
        <p:nvPicPr>
          <p:cNvPr id="2" name="Picture 1">
            <a:extLst>
              <a:ext uri="{FF2B5EF4-FFF2-40B4-BE49-F238E27FC236}">
                <a16:creationId xmlns:a16="http://schemas.microsoft.com/office/drawing/2014/main" id="{C1669708-AB37-28AF-3773-3C29C979FFC8}"/>
              </a:ext>
            </a:extLst>
          </p:cNvPr>
          <p:cNvPicPr>
            <a:picLocks noChangeAspect="1"/>
          </p:cNvPicPr>
          <p:nvPr/>
        </p:nvPicPr>
        <p:blipFill>
          <a:blip r:embed="rId3"/>
          <a:stretch>
            <a:fillRect/>
          </a:stretch>
        </p:blipFill>
        <p:spPr>
          <a:xfrm>
            <a:off x="1312762" y="1693300"/>
            <a:ext cx="9381033" cy="4130398"/>
          </a:xfrm>
          <a:prstGeom prst="rect">
            <a:avLst/>
          </a:prstGeom>
        </p:spPr>
      </p:pic>
    </p:spTree>
    <p:extLst>
      <p:ext uri="{BB962C8B-B14F-4D97-AF65-F5344CB8AC3E}">
        <p14:creationId xmlns:p14="http://schemas.microsoft.com/office/powerpoint/2010/main" val="2068886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Tire Life When Pit Stop Made</a:t>
            </a:r>
          </a:p>
        </p:txBody>
      </p:sp>
      <p:pic>
        <p:nvPicPr>
          <p:cNvPr id="3" name="Picture 2">
            <a:extLst>
              <a:ext uri="{FF2B5EF4-FFF2-40B4-BE49-F238E27FC236}">
                <a16:creationId xmlns:a16="http://schemas.microsoft.com/office/drawing/2014/main" id="{47278FAC-0EF8-1093-DA42-F19A5A2D8DFA}"/>
              </a:ext>
            </a:extLst>
          </p:cNvPr>
          <p:cNvPicPr>
            <a:picLocks noChangeAspect="1"/>
          </p:cNvPicPr>
          <p:nvPr/>
        </p:nvPicPr>
        <p:blipFill>
          <a:blip r:embed="rId3"/>
          <a:stretch>
            <a:fillRect/>
          </a:stretch>
        </p:blipFill>
        <p:spPr>
          <a:xfrm>
            <a:off x="477012" y="1418525"/>
            <a:ext cx="11055363" cy="4959415"/>
          </a:xfrm>
          <a:prstGeom prst="rect">
            <a:avLst/>
          </a:prstGeom>
        </p:spPr>
      </p:pic>
    </p:spTree>
    <p:extLst>
      <p:ext uri="{BB962C8B-B14F-4D97-AF65-F5344CB8AC3E}">
        <p14:creationId xmlns:p14="http://schemas.microsoft.com/office/powerpoint/2010/main" val="1883057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Lap Number When Pit Stop Made</a:t>
            </a:r>
          </a:p>
        </p:txBody>
      </p:sp>
      <p:pic>
        <p:nvPicPr>
          <p:cNvPr id="2" name="Picture 1">
            <a:extLst>
              <a:ext uri="{FF2B5EF4-FFF2-40B4-BE49-F238E27FC236}">
                <a16:creationId xmlns:a16="http://schemas.microsoft.com/office/drawing/2014/main" id="{3C174546-6FBC-91EF-75AF-881D133A9B6C}"/>
              </a:ext>
            </a:extLst>
          </p:cNvPr>
          <p:cNvPicPr>
            <a:picLocks noChangeAspect="1"/>
          </p:cNvPicPr>
          <p:nvPr/>
        </p:nvPicPr>
        <p:blipFill>
          <a:blip r:embed="rId3"/>
          <a:stretch>
            <a:fillRect/>
          </a:stretch>
        </p:blipFill>
        <p:spPr>
          <a:xfrm>
            <a:off x="549798" y="1257363"/>
            <a:ext cx="11092404" cy="4893403"/>
          </a:xfrm>
          <a:prstGeom prst="rect">
            <a:avLst/>
          </a:prstGeom>
        </p:spPr>
      </p:pic>
    </p:spTree>
    <p:extLst>
      <p:ext uri="{BB962C8B-B14F-4D97-AF65-F5344CB8AC3E}">
        <p14:creationId xmlns:p14="http://schemas.microsoft.com/office/powerpoint/2010/main" val="2132350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Justice Symbol Watercolor Print Lady Justice Art Print Lawyer Office Art  Gift Law Art Scales Of Just Drawing by Leith Huber - Pixels">
            <a:extLst>
              <a:ext uri="{FF2B5EF4-FFF2-40B4-BE49-F238E27FC236}">
                <a16:creationId xmlns:a16="http://schemas.microsoft.com/office/drawing/2014/main" id="{17EBBD9B-8DB9-2382-CD89-7A873171D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449" y="601890"/>
            <a:ext cx="4039102" cy="56542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2">
            <a:extLst>
              <a:ext uri="{FF2B5EF4-FFF2-40B4-BE49-F238E27FC236}">
                <a16:creationId xmlns:a16="http://schemas.microsoft.com/office/drawing/2014/main" id="{8E7D906C-DB31-668E-E9FC-DD1C2EF7AA85}"/>
              </a:ext>
            </a:extLst>
          </p:cNvPr>
          <p:cNvGraphicFramePr>
            <a:graphicFrameLocks noGrp="1"/>
          </p:cNvGraphicFramePr>
          <p:nvPr>
            <p:extLst>
              <p:ext uri="{D42A27DB-BD31-4B8C-83A1-F6EECF244321}">
                <p14:modId xmlns:p14="http://schemas.microsoft.com/office/powerpoint/2010/main" val="4233642209"/>
              </p:ext>
            </p:extLst>
          </p:nvPr>
        </p:nvGraphicFramePr>
        <p:xfrm>
          <a:off x="803797" y="1997072"/>
          <a:ext cx="3034146" cy="2863851"/>
        </p:xfrm>
        <a:graphic>
          <a:graphicData uri="http://schemas.openxmlformats.org/drawingml/2006/table">
            <a:tbl>
              <a:tblPr firstRow="1" bandRow="1">
                <a:tableStyleId>{5C22544A-7EE6-4342-B048-85BDC9FD1C3A}</a:tableStyleId>
              </a:tblPr>
              <a:tblGrid>
                <a:gridCol w="3034146">
                  <a:extLst>
                    <a:ext uri="{9D8B030D-6E8A-4147-A177-3AD203B41FA5}">
                      <a16:colId xmlns:a16="http://schemas.microsoft.com/office/drawing/2014/main" val="1725722024"/>
                    </a:ext>
                  </a:extLst>
                </a:gridCol>
              </a:tblGrid>
              <a:tr h="954617">
                <a:tc>
                  <a:txBody>
                    <a:bodyPr/>
                    <a:lstStyle/>
                    <a:p>
                      <a:r>
                        <a:rPr lang="en-US" dirty="0"/>
                        <a:t>Mean - Lap # When Pit Stop Made </a:t>
                      </a:r>
                    </a:p>
                  </a:txBody>
                  <a:tcPr/>
                </a:tc>
                <a:extLst>
                  <a:ext uri="{0D108BD9-81ED-4DB2-BD59-A6C34878D82A}">
                    <a16:rowId xmlns:a16="http://schemas.microsoft.com/office/drawing/2014/main" val="2950138097"/>
                  </a:ext>
                </a:extLst>
              </a:tr>
              <a:tr h="954617">
                <a:tc>
                  <a:txBody>
                    <a:bodyPr/>
                    <a:lstStyle/>
                    <a:p>
                      <a:r>
                        <a:rPr lang="en-US" dirty="0"/>
                        <a:t>14.833 (Saudi Arabia 2018)</a:t>
                      </a:r>
                    </a:p>
                    <a:p>
                      <a:endParaRPr lang="en-US" dirty="0"/>
                    </a:p>
                  </a:txBody>
                  <a:tcPr/>
                </a:tc>
                <a:extLst>
                  <a:ext uri="{0D108BD9-81ED-4DB2-BD59-A6C34878D82A}">
                    <a16:rowId xmlns:a16="http://schemas.microsoft.com/office/drawing/2014/main" val="26106868"/>
                  </a:ext>
                </a:extLst>
              </a:tr>
              <a:tr h="9546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26.847 (all courses)</a:t>
                      </a:r>
                    </a:p>
                    <a:p>
                      <a:endParaRPr lang="en-US" dirty="0"/>
                    </a:p>
                  </a:txBody>
                  <a:tcPr/>
                </a:tc>
                <a:extLst>
                  <a:ext uri="{0D108BD9-81ED-4DB2-BD59-A6C34878D82A}">
                    <a16:rowId xmlns:a16="http://schemas.microsoft.com/office/drawing/2014/main" val="3587370006"/>
                  </a:ext>
                </a:extLst>
              </a:tr>
            </a:tbl>
          </a:graphicData>
        </a:graphic>
      </p:graphicFrame>
      <p:graphicFrame>
        <p:nvGraphicFramePr>
          <p:cNvPr id="7" name="Table 2">
            <a:extLst>
              <a:ext uri="{FF2B5EF4-FFF2-40B4-BE49-F238E27FC236}">
                <a16:creationId xmlns:a16="http://schemas.microsoft.com/office/drawing/2014/main" id="{E9AA78EC-91F3-4DC0-0813-1024578EB764}"/>
              </a:ext>
            </a:extLst>
          </p:cNvPr>
          <p:cNvGraphicFramePr>
            <a:graphicFrameLocks noGrp="1"/>
          </p:cNvGraphicFramePr>
          <p:nvPr>
            <p:extLst>
              <p:ext uri="{D42A27DB-BD31-4B8C-83A1-F6EECF244321}">
                <p14:modId xmlns:p14="http://schemas.microsoft.com/office/powerpoint/2010/main" val="4113308069"/>
              </p:ext>
            </p:extLst>
          </p:nvPr>
        </p:nvGraphicFramePr>
        <p:xfrm>
          <a:off x="8398196" y="1997073"/>
          <a:ext cx="3034146" cy="2863851"/>
        </p:xfrm>
        <a:graphic>
          <a:graphicData uri="http://schemas.openxmlformats.org/drawingml/2006/table">
            <a:tbl>
              <a:tblPr firstRow="1" bandRow="1">
                <a:tableStyleId>{5C22544A-7EE6-4342-B048-85BDC9FD1C3A}</a:tableStyleId>
              </a:tblPr>
              <a:tblGrid>
                <a:gridCol w="3034146">
                  <a:extLst>
                    <a:ext uri="{9D8B030D-6E8A-4147-A177-3AD203B41FA5}">
                      <a16:colId xmlns:a16="http://schemas.microsoft.com/office/drawing/2014/main" val="1725722024"/>
                    </a:ext>
                  </a:extLst>
                </a:gridCol>
              </a:tblGrid>
              <a:tr h="954617">
                <a:tc>
                  <a:txBody>
                    <a:bodyPr/>
                    <a:lstStyle/>
                    <a:p>
                      <a:r>
                        <a:rPr lang="en-US" dirty="0"/>
                        <a:t>Variance - Lap # When Pit Stop Made </a:t>
                      </a:r>
                    </a:p>
                  </a:txBody>
                  <a:tcPr/>
                </a:tc>
                <a:extLst>
                  <a:ext uri="{0D108BD9-81ED-4DB2-BD59-A6C34878D82A}">
                    <a16:rowId xmlns:a16="http://schemas.microsoft.com/office/drawing/2014/main" val="2950138097"/>
                  </a:ext>
                </a:extLst>
              </a:tr>
              <a:tr h="9546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46.567 (Saudi Arabia 2018)</a:t>
                      </a:r>
                      <a:br>
                        <a:rPr lang="en-US" dirty="0"/>
                      </a:br>
                      <a:endParaRPr lang="en-US" dirty="0"/>
                    </a:p>
                  </a:txBody>
                  <a:tcPr/>
                </a:tc>
                <a:extLst>
                  <a:ext uri="{0D108BD9-81ED-4DB2-BD59-A6C34878D82A}">
                    <a16:rowId xmlns:a16="http://schemas.microsoft.com/office/drawing/2014/main" val="26106868"/>
                  </a:ext>
                </a:extLst>
              </a:tr>
              <a:tr h="9546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225.903 (all courses)</a:t>
                      </a:r>
                    </a:p>
                  </a:txBody>
                  <a:tcPr/>
                </a:tc>
                <a:extLst>
                  <a:ext uri="{0D108BD9-81ED-4DB2-BD59-A6C34878D82A}">
                    <a16:rowId xmlns:a16="http://schemas.microsoft.com/office/drawing/2014/main" val="3587370006"/>
                  </a:ext>
                </a:extLst>
              </a:tr>
            </a:tbl>
          </a:graphicData>
        </a:graphic>
      </p:graphicFrame>
    </p:spTree>
    <p:extLst>
      <p:ext uri="{BB962C8B-B14F-4D97-AF65-F5344CB8AC3E}">
        <p14:creationId xmlns:p14="http://schemas.microsoft.com/office/powerpoint/2010/main" val="1789962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 Stop Data Frame</a:t>
            </a:r>
          </a:p>
        </p:txBody>
      </p:sp>
      <p:pic>
        <p:nvPicPr>
          <p:cNvPr id="2" name="Picture 1">
            <a:extLst>
              <a:ext uri="{FF2B5EF4-FFF2-40B4-BE49-F238E27FC236}">
                <a16:creationId xmlns:a16="http://schemas.microsoft.com/office/drawing/2014/main" id="{7F169DD3-42F2-77AA-7759-2897F5BB7DFD}"/>
              </a:ext>
            </a:extLst>
          </p:cNvPr>
          <p:cNvPicPr>
            <a:picLocks noChangeAspect="1"/>
          </p:cNvPicPr>
          <p:nvPr/>
        </p:nvPicPr>
        <p:blipFill>
          <a:blip r:embed="rId3"/>
          <a:stretch>
            <a:fillRect/>
          </a:stretch>
        </p:blipFill>
        <p:spPr>
          <a:xfrm>
            <a:off x="620201" y="2014617"/>
            <a:ext cx="10951598" cy="2828765"/>
          </a:xfrm>
          <a:prstGeom prst="rect">
            <a:avLst/>
          </a:prstGeom>
        </p:spPr>
      </p:pic>
    </p:spTree>
    <p:extLst>
      <p:ext uri="{BB962C8B-B14F-4D97-AF65-F5344CB8AC3E}">
        <p14:creationId xmlns:p14="http://schemas.microsoft.com/office/powerpoint/2010/main" val="2921957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Normalized vs Actual # of Pit Stops Per Race</a:t>
            </a:r>
          </a:p>
        </p:txBody>
      </p:sp>
      <p:pic>
        <p:nvPicPr>
          <p:cNvPr id="3" name="Picture 2">
            <a:extLst>
              <a:ext uri="{FF2B5EF4-FFF2-40B4-BE49-F238E27FC236}">
                <a16:creationId xmlns:a16="http://schemas.microsoft.com/office/drawing/2014/main" id="{E157DD31-8CD8-5F24-45DB-AC0AC5878770}"/>
              </a:ext>
            </a:extLst>
          </p:cNvPr>
          <p:cNvPicPr>
            <a:picLocks noChangeAspect="1"/>
          </p:cNvPicPr>
          <p:nvPr/>
        </p:nvPicPr>
        <p:blipFill>
          <a:blip r:embed="rId3"/>
          <a:stretch>
            <a:fillRect/>
          </a:stretch>
        </p:blipFill>
        <p:spPr>
          <a:xfrm>
            <a:off x="887265" y="1834690"/>
            <a:ext cx="4729223" cy="3847619"/>
          </a:xfrm>
          <a:prstGeom prst="rect">
            <a:avLst/>
          </a:prstGeom>
        </p:spPr>
      </p:pic>
      <p:pic>
        <p:nvPicPr>
          <p:cNvPr id="5" name="Picture 4">
            <a:extLst>
              <a:ext uri="{FF2B5EF4-FFF2-40B4-BE49-F238E27FC236}">
                <a16:creationId xmlns:a16="http://schemas.microsoft.com/office/drawing/2014/main" id="{0D0232AF-1864-18E4-637E-F0FABBB57E0A}"/>
              </a:ext>
            </a:extLst>
          </p:cNvPr>
          <p:cNvPicPr>
            <a:picLocks noChangeAspect="1"/>
          </p:cNvPicPr>
          <p:nvPr/>
        </p:nvPicPr>
        <p:blipFill>
          <a:blip r:embed="rId4"/>
          <a:stretch>
            <a:fillRect/>
          </a:stretch>
        </p:blipFill>
        <p:spPr>
          <a:xfrm>
            <a:off x="6284785" y="1834690"/>
            <a:ext cx="4761905" cy="3847619"/>
          </a:xfrm>
          <a:prstGeom prst="rect">
            <a:avLst/>
          </a:prstGeom>
        </p:spPr>
      </p:pic>
    </p:spTree>
    <p:extLst>
      <p:ext uri="{BB962C8B-B14F-4D97-AF65-F5344CB8AC3E}">
        <p14:creationId xmlns:p14="http://schemas.microsoft.com/office/powerpoint/2010/main" val="434890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rial and Error—Correct Spelling and Meaning | LanguageTool Insights">
            <a:extLst>
              <a:ext uri="{FF2B5EF4-FFF2-40B4-BE49-F238E27FC236}">
                <a16:creationId xmlns:a16="http://schemas.microsoft.com/office/drawing/2014/main" id="{F22866A7-2562-A35A-A97C-20ADB5F9E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028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C4658B83-5476-B095-0E81-8B22DBAD6BB2}"/>
              </a:ext>
            </a:extLst>
          </p:cNvPr>
          <p:cNvGraphicFramePr>
            <a:graphicFrameLocks noGrp="1"/>
          </p:cNvGraphicFramePr>
          <p:nvPr>
            <p:extLst>
              <p:ext uri="{D42A27DB-BD31-4B8C-83A1-F6EECF244321}">
                <p14:modId xmlns:p14="http://schemas.microsoft.com/office/powerpoint/2010/main" val="804498871"/>
              </p:ext>
            </p:extLst>
          </p:nvPr>
        </p:nvGraphicFramePr>
        <p:xfrm>
          <a:off x="747251" y="631841"/>
          <a:ext cx="10697498" cy="5663106"/>
        </p:xfrm>
        <a:graphic>
          <a:graphicData uri="http://schemas.openxmlformats.org/drawingml/2006/table">
            <a:tbl>
              <a:tblPr firstRow="1" firstCol="1" bandRow="1">
                <a:tableStyleId>{5C22544A-7EE6-4342-B048-85BDC9FD1C3A}</a:tableStyleId>
              </a:tblPr>
              <a:tblGrid>
                <a:gridCol w="1528214">
                  <a:extLst>
                    <a:ext uri="{9D8B030D-6E8A-4147-A177-3AD203B41FA5}">
                      <a16:colId xmlns:a16="http://schemas.microsoft.com/office/drawing/2014/main" val="3411189769"/>
                    </a:ext>
                  </a:extLst>
                </a:gridCol>
                <a:gridCol w="1528214">
                  <a:extLst>
                    <a:ext uri="{9D8B030D-6E8A-4147-A177-3AD203B41FA5}">
                      <a16:colId xmlns:a16="http://schemas.microsoft.com/office/drawing/2014/main" val="739101427"/>
                    </a:ext>
                  </a:extLst>
                </a:gridCol>
                <a:gridCol w="1528214">
                  <a:extLst>
                    <a:ext uri="{9D8B030D-6E8A-4147-A177-3AD203B41FA5}">
                      <a16:colId xmlns:a16="http://schemas.microsoft.com/office/drawing/2014/main" val="740960360"/>
                    </a:ext>
                  </a:extLst>
                </a:gridCol>
                <a:gridCol w="1528214">
                  <a:extLst>
                    <a:ext uri="{9D8B030D-6E8A-4147-A177-3AD203B41FA5}">
                      <a16:colId xmlns:a16="http://schemas.microsoft.com/office/drawing/2014/main" val="266092903"/>
                    </a:ext>
                  </a:extLst>
                </a:gridCol>
                <a:gridCol w="1528214">
                  <a:extLst>
                    <a:ext uri="{9D8B030D-6E8A-4147-A177-3AD203B41FA5}">
                      <a16:colId xmlns:a16="http://schemas.microsoft.com/office/drawing/2014/main" val="902020748"/>
                    </a:ext>
                  </a:extLst>
                </a:gridCol>
                <a:gridCol w="1528214">
                  <a:extLst>
                    <a:ext uri="{9D8B030D-6E8A-4147-A177-3AD203B41FA5}">
                      <a16:colId xmlns:a16="http://schemas.microsoft.com/office/drawing/2014/main" val="3220554808"/>
                    </a:ext>
                  </a:extLst>
                </a:gridCol>
                <a:gridCol w="1528214">
                  <a:extLst>
                    <a:ext uri="{9D8B030D-6E8A-4147-A177-3AD203B41FA5}">
                      <a16:colId xmlns:a16="http://schemas.microsoft.com/office/drawing/2014/main" val="2791178148"/>
                    </a:ext>
                  </a:extLst>
                </a:gridCol>
              </a:tblGrid>
              <a:tr h="225545">
                <a:tc>
                  <a:txBody>
                    <a:bodyPr/>
                    <a:lstStyle/>
                    <a:p>
                      <a:pPr marL="0" marR="0" algn="ctr">
                        <a:lnSpc>
                          <a:spcPct val="107000"/>
                        </a:lnSpc>
                        <a:spcBef>
                          <a:spcPts val="1200"/>
                        </a:spcBef>
                        <a:spcAft>
                          <a:spcPts val="0"/>
                        </a:spcAft>
                      </a:pPr>
                      <a:r>
                        <a:rPr lang="en-US" sz="900" dirty="0">
                          <a:effectLst/>
                        </a:rPr>
                        <a:t>Variable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Coef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Std Erro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Z</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0.025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0.975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4128014914"/>
                  </a:ext>
                </a:extLst>
              </a:tr>
              <a:tr h="255146">
                <a:tc>
                  <a:txBody>
                    <a:bodyPr/>
                    <a:lstStyle/>
                    <a:p>
                      <a:pPr marL="0" marR="0" algn="ctr">
                        <a:lnSpc>
                          <a:spcPct val="107000"/>
                        </a:lnSpc>
                        <a:spcBef>
                          <a:spcPts val="1200"/>
                        </a:spcBef>
                        <a:spcAft>
                          <a:spcPts val="0"/>
                        </a:spcAft>
                      </a:pPr>
                      <a:r>
                        <a:rPr lang="en-US" sz="900">
                          <a:effectLst/>
                        </a:rPr>
                        <a:t>TyreLife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0.1357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61.849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0.131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3112760356"/>
                  </a:ext>
                </a:extLst>
              </a:tr>
              <a:tr h="255146">
                <a:tc>
                  <a:txBody>
                    <a:bodyPr/>
                    <a:lstStyle/>
                    <a:p>
                      <a:pPr marL="0" marR="0" algn="ctr">
                        <a:lnSpc>
                          <a:spcPct val="107000"/>
                        </a:lnSpc>
                        <a:spcBef>
                          <a:spcPts val="1200"/>
                        </a:spcBef>
                        <a:spcAft>
                          <a:spcPts val="0"/>
                        </a:spcAft>
                      </a:pPr>
                      <a:r>
                        <a:rPr lang="en-US" sz="900">
                          <a:effectLst/>
                        </a:rPr>
                        <a:t>Cumulative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8.62E-06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74.35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4022963803"/>
                  </a:ext>
                </a:extLst>
              </a:tr>
              <a:tr h="304258">
                <a:tc>
                  <a:txBody>
                    <a:bodyPr/>
                    <a:lstStyle/>
                    <a:p>
                      <a:pPr marL="0" marR="0" algn="ctr">
                        <a:lnSpc>
                          <a:spcPct val="107000"/>
                        </a:lnSpc>
                        <a:spcBef>
                          <a:spcPts val="1200"/>
                        </a:spcBef>
                        <a:spcAft>
                          <a:spcPts val="0"/>
                        </a:spcAft>
                      </a:pPr>
                      <a:r>
                        <a:rPr lang="en-US" sz="900">
                          <a:effectLst/>
                        </a:rPr>
                        <a:t>CumulativeLap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0.001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1.31E-05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73.849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3497426960"/>
                  </a:ext>
                </a:extLst>
              </a:tr>
              <a:tr h="304258">
                <a:tc>
                  <a:txBody>
                    <a:bodyPr/>
                    <a:lstStyle/>
                    <a:p>
                      <a:pPr marL="0" marR="0" algn="ctr">
                        <a:lnSpc>
                          <a:spcPct val="107000"/>
                        </a:lnSpc>
                        <a:spcBef>
                          <a:spcPts val="1200"/>
                        </a:spcBef>
                        <a:spcAft>
                          <a:spcPts val="0"/>
                        </a:spcAft>
                      </a:pPr>
                      <a:r>
                        <a:rPr lang="en-US" sz="900">
                          <a:effectLst/>
                        </a:rPr>
                        <a:t>CumulativePit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2.16E-05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68.217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3196414113"/>
                  </a:ext>
                </a:extLst>
              </a:tr>
              <a:tr h="380048">
                <a:tc>
                  <a:txBody>
                    <a:bodyPr/>
                    <a:lstStyle/>
                    <a:p>
                      <a:pPr marL="0" marR="0" algn="ctr">
                        <a:lnSpc>
                          <a:spcPct val="107000"/>
                        </a:lnSpc>
                        <a:spcBef>
                          <a:spcPts val="1200"/>
                        </a:spcBef>
                        <a:spcAft>
                          <a:spcPts val="0"/>
                        </a:spcAft>
                      </a:pPr>
                      <a:r>
                        <a:rPr lang="en-US" sz="900">
                          <a:effectLst/>
                        </a:rPr>
                        <a:t>Sector1TimeSeconds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0.0372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65.751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1906699408"/>
                  </a:ext>
                </a:extLst>
              </a:tr>
              <a:tr h="380048">
                <a:tc>
                  <a:txBody>
                    <a:bodyPr/>
                    <a:lstStyle/>
                    <a:p>
                      <a:pPr marL="0" marR="0" algn="ctr">
                        <a:lnSpc>
                          <a:spcPct val="107000"/>
                        </a:lnSpc>
                        <a:spcBef>
                          <a:spcPts val="1200"/>
                        </a:spcBef>
                        <a:spcAft>
                          <a:spcPts val="0"/>
                        </a:spcAft>
                      </a:pPr>
                      <a:r>
                        <a:rPr lang="en-US" sz="900">
                          <a:effectLst/>
                        </a:rPr>
                        <a:t>Sector2TimeSeconds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0.001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68.866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0.051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2455185803"/>
                  </a:ext>
                </a:extLst>
              </a:tr>
              <a:tr h="327810">
                <a:tc>
                  <a:txBody>
                    <a:bodyPr/>
                    <a:lstStyle/>
                    <a:p>
                      <a:pPr marL="0" marR="0" algn="ctr">
                        <a:lnSpc>
                          <a:spcPct val="107000"/>
                        </a:lnSpc>
                        <a:spcBef>
                          <a:spcPts val="1200"/>
                        </a:spcBef>
                        <a:spcAft>
                          <a:spcPts val="0"/>
                        </a:spcAft>
                      </a:pPr>
                      <a:r>
                        <a:rPr lang="en-US" sz="900">
                          <a:effectLst/>
                        </a:rPr>
                        <a:t>Sector3TimeSeconds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0.0371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0.001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67.139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624411035"/>
                  </a:ext>
                </a:extLst>
              </a:tr>
              <a:tr h="255146">
                <a:tc>
                  <a:txBody>
                    <a:bodyPr/>
                    <a:lstStyle/>
                    <a:p>
                      <a:pPr marL="0" marR="0" algn="ctr">
                        <a:lnSpc>
                          <a:spcPct val="107000"/>
                        </a:lnSpc>
                        <a:spcBef>
                          <a:spcPts val="1200"/>
                        </a:spcBef>
                        <a:spcAft>
                          <a:spcPts val="0"/>
                        </a:spcAft>
                      </a:pPr>
                      <a:r>
                        <a:rPr lang="en-US" sz="900">
                          <a:effectLst/>
                        </a:rPr>
                        <a:t>PitTime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4.29E-05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58.611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1926243594"/>
                  </a:ext>
                </a:extLst>
              </a:tr>
              <a:tr h="319453">
                <a:tc>
                  <a:txBody>
                    <a:bodyPr/>
                    <a:lstStyle/>
                    <a:p>
                      <a:pPr marL="0" marR="0" algn="ctr">
                        <a:lnSpc>
                          <a:spcPct val="107000"/>
                        </a:lnSpc>
                        <a:spcBef>
                          <a:spcPts val="1200"/>
                        </a:spcBef>
                        <a:spcAft>
                          <a:spcPts val="0"/>
                        </a:spcAft>
                      </a:pPr>
                      <a:r>
                        <a:rPr lang="en-US" sz="900">
                          <a:effectLst/>
                        </a:rPr>
                        <a:t>PitOutTimeSeconds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nan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nan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3651618625"/>
                  </a:ext>
                </a:extLst>
              </a:tr>
              <a:tr h="319453">
                <a:tc>
                  <a:txBody>
                    <a:bodyPr/>
                    <a:lstStyle/>
                    <a:p>
                      <a:pPr marL="0" marR="0" algn="ctr">
                        <a:lnSpc>
                          <a:spcPct val="107000"/>
                        </a:lnSpc>
                        <a:spcBef>
                          <a:spcPts val="1200"/>
                        </a:spcBef>
                        <a:spcAft>
                          <a:spcPts val="0"/>
                        </a:spcAft>
                      </a:pPr>
                      <a:r>
                        <a:rPr lang="en-US" sz="900">
                          <a:effectLst/>
                        </a:rPr>
                        <a:t>PitInTimeSeconds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0.0004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5.19E-06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76.482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1033922463"/>
                  </a:ext>
                </a:extLst>
              </a:tr>
              <a:tr h="255146">
                <a:tc>
                  <a:txBody>
                    <a:bodyPr/>
                    <a:lstStyle/>
                    <a:p>
                      <a:pPr marL="0" marR="0" algn="ctr">
                        <a:lnSpc>
                          <a:spcPct val="107000"/>
                        </a:lnSpc>
                        <a:spcBef>
                          <a:spcPts val="1200"/>
                        </a:spcBef>
                        <a:spcAft>
                          <a:spcPts val="0"/>
                        </a:spcAft>
                      </a:pPr>
                      <a:r>
                        <a:rPr lang="en-US" sz="900">
                          <a:effectLst/>
                        </a:rPr>
                        <a:t>Stint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1.0934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72.19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1.064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1.123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727268374"/>
                  </a:ext>
                </a:extLst>
              </a:tr>
              <a:tr h="255146">
                <a:tc>
                  <a:txBody>
                    <a:bodyPr/>
                    <a:lstStyle/>
                    <a:p>
                      <a:pPr marL="0" marR="0" algn="ctr">
                        <a:lnSpc>
                          <a:spcPct val="107000"/>
                        </a:lnSpc>
                        <a:spcBef>
                          <a:spcPts val="1200"/>
                        </a:spcBef>
                        <a:spcAft>
                          <a:spcPts val="0"/>
                        </a:spcAft>
                      </a:pPr>
                      <a:r>
                        <a:rPr lang="en-US" sz="900">
                          <a:effectLst/>
                        </a:rPr>
                        <a:t>Gap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13.765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1751090137"/>
                  </a:ext>
                </a:extLst>
              </a:tr>
              <a:tr h="319453">
                <a:tc>
                  <a:txBody>
                    <a:bodyPr/>
                    <a:lstStyle/>
                    <a:p>
                      <a:pPr marL="0" marR="0" algn="ctr">
                        <a:lnSpc>
                          <a:spcPct val="107000"/>
                        </a:lnSpc>
                        <a:spcBef>
                          <a:spcPts val="1200"/>
                        </a:spcBef>
                        <a:spcAft>
                          <a:spcPts val="0"/>
                        </a:spcAft>
                      </a:pPr>
                      <a:r>
                        <a:rPr lang="en-US" sz="900">
                          <a:effectLst/>
                        </a:rPr>
                        <a:t>Fresh Tyre - FALSE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2.8084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56.027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2.71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2.907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3869149702"/>
                  </a:ext>
                </a:extLst>
              </a:tr>
              <a:tr h="304258">
                <a:tc>
                  <a:txBody>
                    <a:bodyPr/>
                    <a:lstStyle/>
                    <a:p>
                      <a:pPr marL="0" marR="0" algn="ctr">
                        <a:lnSpc>
                          <a:spcPct val="107000"/>
                        </a:lnSpc>
                        <a:spcBef>
                          <a:spcPts val="1200"/>
                        </a:spcBef>
                        <a:spcAft>
                          <a:spcPts val="0"/>
                        </a:spcAft>
                      </a:pPr>
                      <a:r>
                        <a:rPr lang="en-US" sz="900">
                          <a:effectLst/>
                        </a:rPr>
                        <a:t>Fresh Tyre - True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2.5713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45.564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2.461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2.682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1659071907"/>
                  </a:ext>
                </a:extLst>
              </a:tr>
              <a:tr h="255146">
                <a:tc>
                  <a:txBody>
                    <a:bodyPr/>
                    <a:lstStyle/>
                    <a:p>
                      <a:pPr marL="0" marR="0" algn="ctr">
                        <a:lnSpc>
                          <a:spcPct val="107000"/>
                        </a:lnSpc>
                        <a:spcBef>
                          <a:spcPts val="1200"/>
                        </a:spcBef>
                        <a:spcAft>
                          <a:spcPts val="0"/>
                        </a:spcAft>
                      </a:pPr>
                      <a:r>
                        <a:rPr lang="en-US" sz="900">
                          <a:effectLst/>
                        </a:rPr>
                        <a:t>TeamCat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0.3661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54.139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0.353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0.379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245165670"/>
                  </a:ext>
                </a:extLst>
              </a:tr>
              <a:tr h="255146">
                <a:tc>
                  <a:txBody>
                    <a:bodyPr/>
                    <a:lstStyle/>
                    <a:p>
                      <a:pPr marL="0" marR="0" algn="ctr">
                        <a:lnSpc>
                          <a:spcPct val="107000"/>
                        </a:lnSpc>
                        <a:spcBef>
                          <a:spcPts val="1200"/>
                        </a:spcBef>
                        <a:spcAft>
                          <a:spcPts val="0"/>
                        </a:spcAft>
                      </a:pPr>
                      <a:r>
                        <a:rPr lang="en-US" sz="900">
                          <a:effectLst/>
                        </a:rPr>
                        <a:t>DriverCat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0.1939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60.429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0.188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2884100887"/>
                  </a:ext>
                </a:extLst>
              </a:tr>
              <a:tr h="319453">
                <a:tc>
                  <a:txBody>
                    <a:bodyPr/>
                    <a:lstStyle/>
                    <a:p>
                      <a:pPr marL="0" marR="0" algn="ctr">
                        <a:lnSpc>
                          <a:spcPct val="107000"/>
                        </a:lnSpc>
                        <a:spcBef>
                          <a:spcPts val="1200"/>
                        </a:spcBef>
                        <a:spcAft>
                          <a:spcPts val="0"/>
                        </a:spcAft>
                      </a:pPr>
                      <a:r>
                        <a:rPr lang="en-US" sz="900">
                          <a:effectLst/>
                        </a:rPr>
                        <a:t>DriverNumberCat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0.1997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59.707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0.193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0.206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4254783992"/>
                  </a:ext>
                </a:extLst>
              </a:tr>
              <a:tr h="304258">
                <a:tc>
                  <a:txBody>
                    <a:bodyPr/>
                    <a:lstStyle/>
                    <a:p>
                      <a:pPr marL="0" marR="0" algn="ctr">
                        <a:lnSpc>
                          <a:spcPct val="107000"/>
                        </a:lnSpc>
                        <a:spcBef>
                          <a:spcPts val="1200"/>
                        </a:spcBef>
                        <a:spcAft>
                          <a:spcPts val="0"/>
                        </a:spcAft>
                      </a:pPr>
                      <a:r>
                        <a:rPr lang="en-US" sz="900">
                          <a:effectLst/>
                        </a:rPr>
                        <a:t>TrackStatusCat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0.5792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55.519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0.559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2547526644"/>
                  </a:ext>
                </a:extLst>
              </a:tr>
            </a:tbl>
          </a:graphicData>
        </a:graphic>
      </p:graphicFrame>
    </p:spTree>
    <p:extLst>
      <p:ext uri="{BB962C8B-B14F-4D97-AF65-F5344CB8AC3E}">
        <p14:creationId xmlns:p14="http://schemas.microsoft.com/office/powerpoint/2010/main" val="2213106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1 reveals revised race start times for 2021 season">
            <a:extLst>
              <a:ext uri="{FF2B5EF4-FFF2-40B4-BE49-F238E27FC236}">
                <a16:creationId xmlns:a16="http://schemas.microsoft.com/office/drawing/2014/main" id="{E1D57DB6-FA5D-9053-CBF4-5FF206AF2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736" y="685568"/>
            <a:ext cx="9760527" cy="5486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652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45D7BFB-BC04-6AE3-C665-554EA9064D1F}"/>
              </a:ext>
            </a:extLst>
          </p:cNvPr>
          <p:cNvGraphicFramePr>
            <a:graphicFrameLocks noGrp="1"/>
          </p:cNvGraphicFramePr>
          <p:nvPr>
            <p:extLst>
              <p:ext uri="{D42A27DB-BD31-4B8C-83A1-F6EECF244321}">
                <p14:modId xmlns:p14="http://schemas.microsoft.com/office/powerpoint/2010/main" val="3342639058"/>
              </p:ext>
            </p:extLst>
          </p:nvPr>
        </p:nvGraphicFramePr>
        <p:xfrm>
          <a:off x="747251" y="599743"/>
          <a:ext cx="10697498" cy="5736618"/>
        </p:xfrm>
        <a:graphic>
          <a:graphicData uri="http://schemas.openxmlformats.org/drawingml/2006/table">
            <a:tbl>
              <a:tblPr firstRow="1" firstCol="1" bandRow="1">
                <a:tableStyleId>{5C22544A-7EE6-4342-B048-85BDC9FD1C3A}</a:tableStyleId>
              </a:tblPr>
              <a:tblGrid>
                <a:gridCol w="1528214">
                  <a:extLst>
                    <a:ext uri="{9D8B030D-6E8A-4147-A177-3AD203B41FA5}">
                      <a16:colId xmlns:a16="http://schemas.microsoft.com/office/drawing/2014/main" val="2974037180"/>
                    </a:ext>
                  </a:extLst>
                </a:gridCol>
                <a:gridCol w="1528214">
                  <a:extLst>
                    <a:ext uri="{9D8B030D-6E8A-4147-A177-3AD203B41FA5}">
                      <a16:colId xmlns:a16="http://schemas.microsoft.com/office/drawing/2014/main" val="742793161"/>
                    </a:ext>
                  </a:extLst>
                </a:gridCol>
                <a:gridCol w="1528214">
                  <a:extLst>
                    <a:ext uri="{9D8B030D-6E8A-4147-A177-3AD203B41FA5}">
                      <a16:colId xmlns:a16="http://schemas.microsoft.com/office/drawing/2014/main" val="618896247"/>
                    </a:ext>
                  </a:extLst>
                </a:gridCol>
                <a:gridCol w="1528214">
                  <a:extLst>
                    <a:ext uri="{9D8B030D-6E8A-4147-A177-3AD203B41FA5}">
                      <a16:colId xmlns:a16="http://schemas.microsoft.com/office/drawing/2014/main" val="1464685369"/>
                    </a:ext>
                  </a:extLst>
                </a:gridCol>
                <a:gridCol w="1528214">
                  <a:extLst>
                    <a:ext uri="{9D8B030D-6E8A-4147-A177-3AD203B41FA5}">
                      <a16:colId xmlns:a16="http://schemas.microsoft.com/office/drawing/2014/main" val="3657908768"/>
                    </a:ext>
                  </a:extLst>
                </a:gridCol>
                <a:gridCol w="1528214">
                  <a:extLst>
                    <a:ext uri="{9D8B030D-6E8A-4147-A177-3AD203B41FA5}">
                      <a16:colId xmlns:a16="http://schemas.microsoft.com/office/drawing/2014/main" val="3304916955"/>
                    </a:ext>
                  </a:extLst>
                </a:gridCol>
                <a:gridCol w="1528214">
                  <a:extLst>
                    <a:ext uri="{9D8B030D-6E8A-4147-A177-3AD203B41FA5}">
                      <a16:colId xmlns:a16="http://schemas.microsoft.com/office/drawing/2014/main" val="3782864663"/>
                    </a:ext>
                  </a:extLst>
                </a:gridCol>
              </a:tblGrid>
              <a:tr h="167534">
                <a:tc>
                  <a:txBody>
                    <a:bodyPr/>
                    <a:lstStyle/>
                    <a:p>
                      <a:pPr marL="0" marR="0" algn="ctr">
                        <a:lnSpc>
                          <a:spcPct val="107000"/>
                        </a:lnSpc>
                        <a:spcBef>
                          <a:spcPts val="1200"/>
                        </a:spcBef>
                        <a:spcAft>
                          <a:spcPts val="0"/>
                        </a:spcAft>
                      </a:pPr>
                      <a:r>
                        <a:rPr lang="en-US" sz="900" dirty="0">
                          <a:effectLst/>
                        </a:rPr>
                        <a:t>Variable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coef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std err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z</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P&gt;|z|</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[0.025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0.975]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690262573"/>
                  </a:ext>
                </a:extLst>
              </a:tr>
              <a:tr h="194300">
                <a:tc>
                  <a:txBody>
                    <a:bodyPr/>
                    <a:lstStyle/>
                    <a:p>
                      <a:pPr marL="0" marR="0" algn="ctr">
                        <a:lnSpc>
                          <a:spcPct val="107000"/>
                        </a:lnSpc>
                        <a:spcBef>
                          <a:spcPts val="1200"/>
                        </a:spcBef>
                        <a:spcAft>
                          <a:spcPts val="0"/>
                        </a:spcAft>
                      </a:pPr>
                      <a:r>
                        <a:rPr lang="en-US" sz="900">
                          <a:effectLst/>
                        </a:rPr>
                        <a:t>Stint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1.0922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35.145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1.031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1.153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2794856523"/>
                  </a:ext>
                </a:extLst>
              </a:tr>
              <a:tr h="194300">
                <a:tc>
                  <a:txBody>
                    <a:bodyPr/>
                    <a:lstStyle/>
                    <a:p>
                      <a:pPr marL="0" marR="0" algn="ctr">
                        <a:lnSpc>
                          <a:spcPct val="107000"/>
                        </a:lnSpc>
                        <a:spcBef>
                          <a:spcPts val="1200"/>
                        </a:spcBef>
                        <a:spcAft>
                          <a:spcPts val="0"/>
                        </a:spcAft>
                      </a:pPr>
                      <a:r>
                        <a:rPr lang="en-US" sz="900">
                          <a:effectLst/>
                        </a:rPr>
                        <a:t>Stint_alpha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1.2417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0.216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5.747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0.818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1.665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102145969"/>
                  </a:ext>
                </a:extLst>
              </a:tr>
              <a:tr h="194300">
                <a:tc>
                  <a:txBody>
                    <a:bodyPr/>
                    <a:lstStyle/>
                    <a:p>
                      <a:pPr marL="0" marR="0" algn="ctr">
                        <a:lnSpc>
                          <a:spcPct val="107000"/>
                        </a:lnSpc>
                        <a:spcBef>
                          <a:spcPts val="1200"/>
                        </a:spcBef>
                        <a:spcAft>
                          <a:spcPts val="0"/>
                        </a:spcAft>
                      </a:pPr>
                      <a:r>
                        <a:rPr lang="en-US" sz="900">
                          <a:effectLst/>
                        </a:rPr>
                        <a:t>TyreLife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0.1365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25.987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0.147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257552156"/>
                  </a:ext>
                </a:extLst>
              </a:tr>
              <a:tr h="280459">
                <a:tc>
                  <a:txBody>
                    <a:bodyPr/>
                    <a:lstStyle/>
                    <a:p>
                      <a:pPr marL="0" marR="0" algn="ctr">
                        <a:lnSpc>
                          <a:spcPct val="107000"/>
                        </a:lnSpc>
                        <a:spcBef>
                          <a:spcPts val="1200"/>
                        </a:spcBef>
                        <a:spcAft>
                          <a:spcPts val="0"/>
                        </a:spcAft>
                      </a:pPr>
                      <a:r>
                        <a:rPr lang="en-US" sz="900">
                          <a:effectLst/>
                        </a:rPr>
                        <a:t>TyreLife_alpha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1.987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0.281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7.069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1.436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2.538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4132680553"/>
                  </a:ext>
                </a:extLst>
              </a:tr>
              <a:tr h="280459">
                <a:tc>
                  <a:txBody>
                    <a:bodyPr/>
                    <a:lstStyle/>
                    <a:p>
                      <a:pPr marL="0" marR="0" algn="ctr">
                        <a:lnSpc>
                          <a:spcPct val="107000"/>
                        </a:lnSpc>
                        <a:spcBef>
                          <a:spcPts val="1200"/>
                        </a:spcBef>
                        <a:spcAft>
                          <a:spcPts val="0"/>
                        </a:spcAft>
                      </a:pPr>
                      <a:r>
                        <a:rPr lang="en-US" sz="900">
                          <a:effectLst/>
                        </a:rPr>
                        <a:t>Sector1TimeSeconds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0.0374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0.001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28.658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0.035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295874068"/>
                  </a:ext>
                </a:extLst>
              </a:tr>
              <a:tr h="396974">
                <a:tc>
                  <a:txBody>
                    <a:bodyPr/>
                    <a:lstStyle/>
                    <a:p>
                      <a:pPr marL="0" marR="0" algn="ctr">
                        <a:lnSpc>
                          <a:spcPct val="107000"/>
                        </a:lnSpc>
                        <a:spcBef>
                          <a:spcPts val="1200"/>
                        </a:spcBef>
                        <a:spcAft>
                          <a:spcPts val="0"/>
                        </a:spcAft>
                      </a:pPr>
                      <a:r>
                        <a:rPr lang="en-US" sz="900">
                          <a:effectLst/>
                        </a:rPr>
                        <a:t>Sector1TimeSeconds_alpha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1.6397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0.271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6.06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1.109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264605410"/>
                  </a:ext>
                </a:extLst>
              </a:tr>
              <a:tr h="280459">
                <a:tc>
                  <a:txBody>
                    <a:bodyPr/>
                    <a:lstStyle/>
                    <a:p>
                      <a:pPr marL="0" marR="0" algn="ctr">
                        <a:lnSpc>
                          <a:spcPct val="107000"/>
                        </a:lnSpc>
                        <a:spcBef>
                          <a:spcPts val="1200"/>
                        </a:spcBef>
                        <a:spcAft>
                          <a:spcPts val="0"/>
                        </a:spcAft>
                      </a:pPr>
                      <a:r>
                        <a:rPr lang="en-US" sz="900">
                          <a:effectLst/>
                        </a:rPr>
                        <a:t>Sector2TimeSeconds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0.0506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34.544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0.048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1393556565"/>
                  </a:ext>
                </a:extLst>
              </a:tr>
              <a:tr h="396974">
                <a:tc>
                  <a:txBody>
                    <a:bodyPr/>
                    <a:lstStyle/>
                    <a:p>
                      <a:pPr marL="0" marR="0" algn="ctr">
                        <a:lnSpc>
                          <a:spcPct val="107000"/>
                        </a:lnSpc>
                        <a:spcBef>
                          <a:spcPts val="1200"/>
                        </a:spcBef>
                        <a:spcAft>
                          <a:spcPts val="0"/>
                        </a:spcAft>
                      </a:pPr>
                      <a:r>
                        <a:rPr lang="en-US" sz="900">
                          <a:effectLst/>
                        </a:rPr>
                        <a:t>Sector2TimeSeconds_alpha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1.123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5.339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0.711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1.535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764031361"/>
                  </a:ext>
                </a:extLst>
              </a:tr>
              <a:tr h="280459">
                <a:tc>
                  <a:txBody>
                    <a:bodyPr/>
                    <a:lstStyle/>
                    <a:p>
                      <a:pPr marL="0" marR="0" algn="ctr">
                        <a:lnSpc>
                          <a:spcPct val="107000"/>
                        </a:lnSpc>
                        <a:spcBef>
                          <a:spcPts val="1200"/>
                        </a:spcBef>
                        <a:spcAft>
                          <a:spcPts val="0"/>
                        </a:spcAft>
                      </a:pPr>
                      <a:r>
                        <a:rPr lang="en-US" sz="900">
                          <a:effectLst/>
                        </a:rPr>
                        <a:t>Sector3TimeSeconds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0.0374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0.001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30.331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540823323"/>
                  </a:ext>
                </a:extLst>
              </a:tr>
              <a:tr h="396974">
                <a:tc>
                  <a:txBody>
                    <a:bodyPr/>
                    <a:lstStyle/>
                    <a:p>
                      <a:pPr marL="0" marR="0" algn="ctr">
                        <a:lnSpc>
                          <a:spcPct val="107000"/>
                        </a:lnSpc>
                        <a:spcBef>
                          <a:spcPts val="1200"/>
                        </a:spcBef>
                        <a:spcAft>
                          <a:spcPts val="0"/>
                        </a:spcAft>
                      </a:pPr>
                      <a:r>
                        <a:rPr lang="en-US" sz="900">
                          <a:effectLst/>
                        </a:rPr>
                        <a:t>Sector3TimeSeconds_alpha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1.4451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5.665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0.945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1.945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819950563"/>
                  </a:ext>
                </a:extLst>
              </a:tr>
              <a:tr h="194300">
                <a:tc>
                  <a:txBody>
                    <a:bodyPr/>
                    <a:lstStyle/>
                    <a:p>
                      <a:pPr marL="0" marR="0" algn="ctr">
                        <a:lnSpc>
                          <a:spcPct val="107000"/>
                        </a:lnSpc>
                        <a:spcBef>
                          <a:spcPts val="1200"/>
                        </a:spcBef>
                        <a:spcAft>
                          <a:spcPts val="0"/>
                        </a:spcAft>
                      </a:pPr>
                      <a:r>
                        <a:rPr lang="en-US" sz="900">
                          <a:effectLst/>
                        </a:rPr>
                        <a:t>DriverCat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0.1984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0.008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25.492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0.183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008711316"/>
                  </a:ext>
                </a:extLst>
              </a:tr>
              <a:tr h="280459">
                <a:tc>
                  <a:txBody>
                    <a:bodyPr/>
                    <a:lstStyle/>
                    <a:p>
                      <a:pPr marL="0" marR="0" algn="ctr">
                        <a:lnSpc>
                          <a:spcPct val="107000"/>
                        </a:lnSpc>
                        <a:spcBef>
                          <a:spcPts val="1200"/>
                        </a:spcBef>
                        <a:spcAft>
                          <a:spcPts val="0"/>
                        </a:spcAft>
                      </a:pPr>
                      <a:r>
                        <a:rPr lang="en-US" sz="900">
                          <a:effectLst/>
                        </a:rPr>
                        <a:t>DriverCat_alpha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1.8954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0.291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6.504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1.324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2.467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2934614134"/>
                  </a:ext>
                </a:extLst>
              </a:tr>
              <a:tr h="280459">
                <a:tc>
                  <a:txBody>
                    <a:bodyPr/>
                    <a:lstStyle/>
                    <a:p>
                      <a:pPr marL="0" marR="0" algn="ctr">
                        <a:lnSpc>
                          <a:spcPct val="107000"/>
                        </a:lnSpc>
                        <a:spcBef>
                          <a:spcPts val="1200"/>
                        </a:spcBef>
                        <a:spcAft>
                          <a:spcPts val="0"/>
                        </a:spcAft>
                      </a:pPr>
                      <a:r>
                        <a:rPr lang="en-US" sz="900">
                          <a:effectLst/>
                        </a:rPr>
                        <a:t>DriverNumberCat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0.2015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0.008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24.005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0.185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247559475"/>
                  </a:ext>
                </a:extLst>
              </a:tr>
              <a:tr h="280459">
                <a:tc>
                  <a:txBody>
                    <a:bodyPr/>
                    <a:lstStyle/>
                    <a:p>
                      <a:pPr marL="0" marR="0" algn="ctr">
                        <a:lnSpc>
                          <a:spcPct val="107000"/>
                        </a:lnSpc>
                        <a:spcBef>
                          <a:spcPts val="1200"/>
                        </a:spcBef>
                        <a:spcAft>
                          <a:spcPts val="0"/>
                        </a:spcAft>
                      </a:pPr>
                      <a:r>
                        <a:rPr lang="en-US" sz="900">
                          <a:effectLst/>
                        </a:rPr>
                        <a:t>DriverNumberCat_alpha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2.0324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0.312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6.513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1.421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2.644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657230371"/>
                  </a:ext>
                </a:extLst>
              </a:tr>
              <a:tr h="194300">
                <a:tc>
                  <a:txBody>
                    <a:bodyPr/>
                    <a:lstStyle/>
                    <a:p>
                      <a:pPr marL="0" marR="0" algn="ctr">
                        <a:lnSpc>
                          <a:spcPct val="107000"/>
                        </a:lnSpc>
                        <a:spcBef>
                          <a:spcPts val="1200"/>
                        </a:spcBef>
                        <a:spcAft>
                          <a:spcPts val="0"/>
                        </a:spcAft>
                      </a:pPr>
                      <a:r>
                        <a:rPr lang="en-US" sz="900">
                          <a:effectLst/>
                        </a:rPr>
                        <a:t>TeamCat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0.3762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21.984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0.343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0.41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281067641"/>
                  </a:ext>
                </a:extLst>
              </a:tr>
              <a:tr h="280459">
                <a:tc>
                  <a:txBody>
                    <a:bodyPr/>
                    <a:lstStyle/>
                    <a:p>
                      <a:pPr marL="0" marR="0" algn="ctr">
                        <a:lnSpc>
                          <a:spcPct val="107000"/>
                        </a:lnSpc>
                        <a:spcBef>
                          <a:spcPts val="1200"/>
                        </a:spcBef>
                        <a:spcAft>
                          <a:spcPts val="0"/>
                        </a:spcAft>
                      </a:pPr>
                      <a:r>
                        <a:rPr lang="en-US" sz="900">
                          <a:effectLst/>
                        </a:rPr>
                        <a:t>TeamCat_alpha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2.2141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0.334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6.636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2.868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508243514"/>
                  </a:ext>
                </a:extLst>
              </a:tr>
              <a:tr h="280459">
                <a:tc>
                  <a:txBody>
                    <a:bodyPr/>
                    <a:lstStyle/>
                    <a:p>
                      <a:pPr marL="0" marR="0" algn="ctr">
                        <a:lnSpc>
                          <a:spcPct val="107000"/>
                        </a:lnSpc>
                        <a:spcBef>
                          <a:spcPts val="1200"/>
                        </a:spcBef>
                        <a:spcAft>
                          <a:spcPts val="0"/>
                        </a:spcAft>
                      </a:pPr>
                      <a:r>
                        <a:rPr lang="en-US" sz="900">
                          <a:effectLst/>
                        </a:rPr>
                        <a:t>FreshTyreFalse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2.7766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0.073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38.12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2.634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2.919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542387339"/>
                  </a:ext>
                </a:extLst>
              </a:tr>
              <a:tr h="280459">
                <a:tc>
                  <a:txBody>
                    <a:bodyPr/>
                    <a:lstStyle/>
                    <a:p>
                      <a:pPr marL="0" marR="0" algn="ctr">
                        <a:lnSpc>
                          <a:spcPct val="107000"/>
                        </a:lnSpc>
                        <a:spcBef>
                          <a:spcPts val="1200"/>
                        </a:spcBef>
                        <a:spcAft>
                          <a:spcPts val="0"/>
                        </a:spcAft>
                      </a:pPr>
                      <a:r>
                        <a:rPr lang="en-US" sz="900">
                          <a:effectLst/>
                        </a:rPr>
                        <a:t>FreshTyreTrue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2.6103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0.079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33.005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2.455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2.765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1257432898"/>
                  </a:ext>
                </a:extLst>
              </a:tr>
              <a:tr h="280459">
                <a:tc>
                  <a:txBody>
                    <a:bodyPr/>
                    <a:lstStyle/>
                    <a:p>
                      <a:pPr marL="0" marR="0" algn="ctr">
                        <a:lnSpc>
                          <a:spcPct val="107000"/>
                        </a:lnSpc>
                        <a:spcBef>
                          <a:spcPts val="1200"/>
                        </a:spcBef>
                        <a:spcAft>
                          <a:spcPts val="0"/>
                        </a:spcAft>
                      </a:pPr>
                      <a:r>
                        <a:rPr lang="en-US" sz="900" dirty="0" err="1">
                          <a:effectLst/>
                        </a:rPr>
                        <a:t>FreshTyre_alpha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0.4366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0.137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3.191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0.168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0.705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2390679085"/>
                  </a:ext>
                </a:extLst>
              </a:tr>
            </a:tbl>
          </a:graphicData>
        </a:graphic>
      </p:graphicFrame>
    </p:spTree>
    <p:extLst>
      <p:ext uri="{BB962C8B-B14F-4D97-AF65-F5344CB8AC3E}">
        <p14:creationId xmlns:p14="http://schemas.microsoft.com/office/powerpoint/2010/main" val="1630666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Famoye</a:t>
            </a:r>
            <a:endParaRPr lang="en-US" dirty="0"/>
          </a:p>
        </p:txBody>
      </p:sp>
      <p:pic>
        <p:nvPicPr>
          <p:cNvPr id="3" name="Picture 2">
            <a:extLst>
              <a:ext uri="{FF2B5EF4-FFF2-40B4-BE49-F238E27FC236}">
                <a16:creationId xmlns:a16="http://schemas.microsoft.com/office/drawing/2014/main" id="{47278FAC-0EF8-1093-DA42-F19A5A2D8DFA}"/>
              </a:ext>
            </a:extLst>
          </p:cNvPr>
          <p:cNvPicPr>
            <a:picLocks noChangeAspect="1"/>
          </p:cNvPicPr>
          <p:nvPr/>
        </p:nvPicPr>
        <p:blipFill>
          <a:blip r:embed="rId3"/>
          <a:stretch>
            <a:fillRect/>
          </a:stretch>
        </p:blipFill>
        <p:spPr>
          <a:xfrm>
            <a:off x="477012" y="1418525"/>
            <a:ext cx="11055363" cy="4959415"/>
          </a:xfrm>
          <a:prstGeom prst="rect">
            <a:avLst/>
          </a:prstGeom>
        </p:spPr>
      </p:pic>
    </p:spTree>
    <p:extLst>
      <p:ext uri="{BB962C8B-B14F-4D97-AF65-F5344CB8AC3E}">
        <p14:creationId xmlns:p14="http://schemas.microsoft.com/office/powerpoint/2010/main" val="1625783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Negative Binomial: Which Model</a:t>
            </a:r>
          </a:p>
          <a:p>
            <a:endParaRPr lang="en-US" dirty="0"/>
          </a:p>
        </p:txBody>
      </p:sp>
      <p:pic>
        <p:nvPicPr>
          <p:cNvPr id="2" name="Picture 6" descr="The NB1 model’s variance function">
            <a:extLst>
              <a:ext uri="{FF2B5EF4-FFF2-40B4-BE49-F238E27FC236}">
                <a16:creationId xmlns:a16="http://schemas.microsoft.com/office/drawing/2014/main" id="{50E7E1F8-F636-ECA0-3D4F-307035CD6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38387"/>
            <a:ext cx="411480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he NB2 model’s variance function">
            <a:extLst>
              <a:ext uri="{FF2B5EF4-FFF2-40B4-BE49-F238E27FC236}">
                <a16:creationId xmlns:a16="http://schemas.microsoft.com/office/drawing/2014/main" id="{CB5F830D-1B79-60C3-3336-FF88FA9D7B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510" y="2338387"/>
            <a:ext cx="4114800" cy="21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246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Negative Binomial 2</a:t>
            </a:r>
          </a:p>
        </p:txBody>
      </p:sp>
      <p:pic>
        <p:nvPicPr>
          <p:cNvPr id="3" name="Picture 2" descr="Auxiliary OLS regression to find α for the NB2 model ">
            <a:extLst>
              <a:ext uri="{FF2B5EF4-FFF2-40B4-BE49-F238E27FC236}">
                <a16:creationId xmlns:a16="http://schemas.microsoft.com/office/drawing/2014/main" id="{F9561759-297B-AEC9-616E-9A1C2E69DE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119" y="1528269"/>
            <a:ext cx="6413762" cy="4757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9710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10;&#10;Description automatically generated">
            <a:extLst>
              <a:ext uri="{FF2B5EF4-FFF2-40B4-BE49-F238E27FC236}">
                <a16:creationId xmlns:a16="http://schemas.microsoft.com/office/drawing/2014/main" id="{B5378E92-050C-0309-263D-C6EB7A41C9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9345" y="650427"/>
            <a:ext cx="9813310" cy="5557145"/>
          </a:xfrm>
          <a:prstGeom prst="rect">
            <a:avLst/>
          </a:prstGeom>
          <a:noFill/>
          <a:ln>
            <a:noFill/>
          </a:ln>
        </p:spPr>
      </p:pic>
      <p:pic>
        <p:nvPicPr>
          <p:cNvPr id="4098" name="Picture 2" descr="This is fine' creator reflects on 10 years of the comic meme : NPR">
            <a:extLst>
              <a:ext uri="{FF2B5EF4-FFF2-40B4-BE49-F238E27FC236}">
                <a16:creationId xmlns:a16="http://schemas.microsoft.com/office/drawing/2014/main" id="{7B5B1C71-7A13-10CB-1398-AE894C314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09588"/>
            <a:ext cx="11582400" cy="583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602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10;&#10;Description automatically generated">
            <a:extLst>
              <a:ext uri="{FF2B5EF4-FFF2-40B4-BE49-F238E27FC236}">
                <a16:creationId xmlns:a16="http://schemas.microsoft.com/office/drawing/2014/main" id="{B5378E92-050C-0309-263D-C6EB7A41C9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9345" y="650427"/>
            <a:ext cx="9813310" cy="5557145"/>
          </a:xfrm>
          <a:prstGeom prst="rect">
            <a:avLst/>
          </a:prstGeom>
          <a:noFill/>
          <a:ln>
            <a:noFill/>
          </a:ln>
        </p:spPr>
      </p:pic>
    </p:spTree>
    <p:extLst>
      <p:ext uri="{BB962C8B-B14F-4D97-AF65-F5344CB8AC3E}">
        <p14:creationId xmlns:p14="http://schemas.microsoft.com/office/powerpoint/2010/main" val="3486583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95D3AFA0-4362-F327-5872-25BE3B9054FD}"/>
              </a:ext>
            </a:extLst>
          </p:cNvPr>
          <p:cNvGraphicFramePr>
            <a:graphicFrameLocks noGrp="1"/>
          </p:cNvGraphicFramePr>
          <p:nvPr>
            <p:extLst>
              <p:ext uri="{D42A27DB-BD31-4B8C-83A1-F6EECF244321}">
                <p14:modId xmlns:p14="http://schemas.microsoft.com/office/powerpoint/2010/main" val="2392808710"/>
              </p:ext>
            </p:extLst>
          </p:nvPr>
        </p:nvGraphicFramePr>
        <p:xfrm>
          <a:off x="3007054" y="1031016"/>
          <a:ext cx="6177892" cy="4795968"/>
        </p:xfrm>
        <a:graphic>
          <a:graphicData uri="http://schemas.openxmlformats.org/drawingml/2006/table">
            <a:tbl>
              <a:tblPr firstRow="1" firstCol="1" bandRow="1">
                <a:tableStyleId>{5C22544A-7EE6-4342-B048-85BDC9FD1C3A}</a:tableStyleId>
              </a:tblPr>
              <a:tblGrid>
                <a:gridCol w="3088946">
                  <a:extLst>
                    <a:ext uri="{9D8B030D-6E8A-4147-A177-3AD203B41FA5}">
                      <a16:colId xmlns:a16="http://schemas.microsoft.com/office/drawing/2014/main" val="950142929"/>
                    </a:ext>
                  </a:extLst>
                </a:gridCol>
                <a:gridCol w="3088946">
                  <a:extLst>
                    <a:ext uri="{9D8B030D-6E8A-4147-A177-3AD203B41FA5}">
                      <a16:colId xmlns:a16="http://schemas.microsoft.com/office/drawing/2014/main" val="2444891942"/>
                    </a:ext>
                  </a:extLst>
                </a:gridCol>
              </a:tblGrid>
              <a:tr h="253001">
                <a:tc>
                  <a:txBody>
                    <a:bodyPr/>
                    <a:lstStyle/>
                    <a:p>
                      <a:pPr marL="0" marR="0" algn="ctr">
                        <a:lnSpc>
                          <a:spcPct val="107000"/>
                        </a:lnSpc>
                        <a:spcBef>
                          <a:spcPts val="1200"/>
                        </a:spcBef>
                        <a:spcAft>
                          <a:spcPts val="0"/>
                        </a:spcAft>
                      </a:pPr>
                      <a:r>
                        <a:rPr lang="en-US" sz="1400" dirty="0">
                          <a:effectLst/>
                        </a:rPr>
                        <a:t>Variable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Importance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663390864"/>
                  </a:ext>
                </a:extLst>
              </a:tr>
              <a:tr h="253001">
                <a:tc>
                  <a:txBody>
                    <a:bodyPr/>
                    <a:lstStyle/>
                    <a:p>
                      <a:pPr marL="0" marR="0" algn="ctr">
                        <a:lnSpc>
                          <a:spcPct val="107000"/>
                        </a:lnSpc>
                        <a:spcBef>
                          <a:spcPts val="1200"/>
                        </a:spcBef>
                        <a:spcAft>
                          <a:spcPts val="0"/>
                        </a:spcAft>
                      </a:pPr>
                      <a:r>
                        <a:rPr lang="en-US" sz="1400" dirty="0">
                          <a:effectLst/>
                        </a:rPr>
                        <a:t>Sector1TimeSeconds'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9.421%.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1081489292"/>
                  </a:ext>
                </a:extLst>
              </a:tr>
              <a:tr h="253001">
                <a:tc>
                  <a:txBody>
                    <a:bodyPr/>
                    <a:lstStyle/>
                    <a:p>
                      <a:pPr marL="0" marR="0" algn="ctr">
                        <a:lnSpc>
                          <a:spcPct val="107000"/>
                        </a:lnSpc>
                        <a:spcBef>
                          <a:spcPts val="1200"/>
                        </a:spcBef>
                        <a:spcAft>
                          <a:spcPts val="0"/>
                        </a:spcAft>
                      </a:pPr>
                      <a:r>
                        <a:rPr lang="en-US" sz="1400" dirty="0" err="1">
                          <a:effectLst/>
                        </a:rPr>
                        <a:t>CumulativeLap</a:t>
                      </a:r>
                      <a:r>
                        <a:rPr lang="en-US" sz="14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dirty="0">
                          <a:effectLst/>
                        </a:rPr>
                        <a:t>8.47%.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711979232"/>
                  </a:ext>
                </a:extLst>
              </a:tr>
              <a:tr h="253001">
                <a:tc>
                  <a:txBody>
                    <a:bodyPr/>
                    <a:lstStyle/>
                    <a:p>
                      <a:pPr marL="0" marR="0" algn="ctr">
                        <a:lnSpc>
                          <a:spcPct val="107000"/>
                        </a:lnSpc>
                        <a:spcBef>
                          <a:spcPts val="1200"/>
                        </a:spcBef>
                        <a:spcAft>
                          <a:spcPts val="0"/>
                        </a:spcAft>
                      </a:pPr>
                      <a:r>
                        <a:rPr lang="en-US" sz="1400">
                          <a:effectLst/>
                        </a:rPr>
                        <a:t>Sector2TimeSeconds'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6.959%.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111289507"/>
                  </a:ext>
                </a:extLst>
              </a:tr>
              <a:tr h="253001">
                <a:tc>
                  <a:txBody>
                    <a:bodyPr/>
                    <a:lstStyle/>
                    <a:p>
                      <a:pPr marL="0" marR="0" algn="ctr">
                        <a:lnSpc>
                          <a:spcPct val="107000"/>
                        </a:lnSpc>
                        <a:spcBef>
                          <a:spcPts val="1200"/>
                        </a:spcBef>
                        <a:spcAft>
                          <a:spcPts val="0"/>
                        </a:spcAft>
                      </a:pPr>
                      <a:r>
                        <a:rPr lang="en-US" sz="1400">
                          <a:effectLst/>
                        </a:rPr>
                        <a:t>Sector3TimeSeconds'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6.898%.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166556704"/>
                  </a:ext>
                </a:extLst>
              </a:tr>
              <a:tr h="253001">
                <a:tc>
                  <a:txBody>
                    <a:bodyPr/>
                    <a:lstStyle/>
                    <a:p>
                      <a:pPr marL="0" marR="0" algn="ctr">
                        <a:lnSpc>
                          <a:spcPct val="107000"/>
                        </a:lnSpc>
                        <a:spcBef>
                          <a:spcPts val="1200"/>
                        </a:spcBef>
                        <a:spcAft>
                          <a:spcPts val="0"/>
                        </a:spcAft>
                      </a:pPr>
                      <a:r>
                        <a:rPr lang="en-US" sz="1400">
                          <a:effectLst/>
                        </a:rPr>
                        <a:t>CumulativePit'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5.435%.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794845759"/>
                  </a:ext>
                </a:extLst>
              </a:tr>
              <a:tr h="253001">
                <a:tc>
                  <a:txBody>
                    <a:bodyPr/>
                    <a:lstStyle/>
                    <a:p>
                      <a:pPr marL="0" marR="0" algn="ctr">
                        <a:lnSpc>
                          <a:spcPct val="107000"/>
                        </a:lnSpc>
                        <a:spcBef>
                          <a:spcPts val="1200"/>
                        </a:spcBef>
                        <a:spcAft>
                          <a:spcPts val="0"/>
                        </a:spcAft>
                      </a:pPr>
                      <a:r>
                        <a:rPr lang="en-US" sz="1400">
                          <a:effectLst/>
                        </a:rPr>
                        <a:t>TyreLife'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4.298%.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4128360155"/>
                  </a:ext>
                </a:extLst>
              </a:tr>
              <a:tr h="253001">
                <a:tc>
                  <a:txBody>
                    <a:bodyPr/>
                    <a:lstStyle/>
                    <a:p>
                      <a:pPr marL="0" marR="0" algn="ctr">
                        <a:lnSpc>
                          <a:spcPct val="107000"/>
                        </a:lnSpc>
                        <a:spcBef>
                          <a:spcPts val="1200"/>
                        </a:spcBef>
                        <a:spcAft>
                          <a:spcPts val="0"/>
                        </a:spcAft>
                      </a:pPr>
                      <a:r>
                        <a:rPr lang="en-US" sz="1400">
                          <a:effectLst/>
                        </a:rPr>
                        <a:t>EndPosition'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2.19%.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554851267"/>
                  </a:ext>
                </a:extLst>
              </a:tr>
              <a:tr h="253001">
                <a:tc>
                  <a:txBody>
                    <a:bodyPr/>
                    <a:lstStyle/>
                    <a:p>
                      <a:pPr marL="0" marR="0" algn="ctr">
                        <a:lnSpc>
                          <a:spcPct val="107000"/>
                        </a:lnSpc>
                        <a:spcBef>
                          <a:spcPts val="1200"/>
                        </a:spcBef>
                        <a:spcAft>
                          <a:spcPts val="0"/>
                        </a:spcAft>
                      </a:pPr>
                      <a:r>
                        <a:rPr lang="en-US" sz="1400">
                          <a:effectLst/>
                        </a:rPr>
                        <a:t>TrackStatusCat'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16.64%.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1764931624"/>
                  </a:ext>
                </a:extLst>
              </a:tr>
              <a:tr h="253001">
                <a:tc>
                  <a:txBody>
                    <a:bodyPr/>
                    <a:lstStyle/>
                    <a:p>
                      <a:pPr marL="0" marR="0" algn="ctr">
                        <a:lnSpc>
                          <a:spcPct val="107000"/>
                        </a:lnSpc>
                        <a:spcBef>
                          <a:spcPts val="1200"/>
                        </a:spcBef>
                        <a:spcAft>
                          <a:spcPts val="0"/>
                        </a:spcAft>
                      </a:pPr>
                      <a:r>
                        <a:rPr lang="en-US" sz="1400">
                          <a:effectLst/>
                        </a:rPr>
                        <a:t>Cumulative'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11.057%.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1317283652"/>
                  </a:ext>
                </a:extLst>
              </a:tr>
              <a:tr h="253001">
                <a:tc>
                  <a:txBody>
                    <a:bodyPr/>
                    <a:lstStyle/>
                    <a:p>
                      <a:pPr marL="0" marR="0" algn="ctr">
                        <a:lnSpc>
                          <a:spcPct val="107000"/>
                        </a:lnSpc>
                        <a:spcBef>
                          <a:spcPts val="1200"/>
                        </a:spcBef>
                        <a:spcAft>
                          <a:spcPts val="0"/>
                        </a:spcAft>
                      </a:pPr>
                      <a:r>
                        <a:rPr lang="en-US" sz="1400">
                          <a:effectLst/>
                        </a:rPr>
                        <a:t>PitTime'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10.172%.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1199947753"/>
                  </a:ext>
                </a:extLst>
              </a:tr>
              <a:tr h="253001">
                <a:tc>
                  <a:txBody>
                    <a:bodyPr/>
                    <a:lstStyle/>
                    <a:p>
                      <a:pPr marL="0" marR="0" algn="ctr">
                        <a:lnSpc>
                          <a:spcPct val="107000"/>
                        </a:lnSpc>
                        <a:spcBef>
                          <a:spcPts val="1200"/>
                        </a:spcBef>
                        <a:spcAft>
                          <a:spcPts val="0"/>
                        </a:spcAft>
                      </a:pPr>
                      <a:r>
                        <a:rPr lang="en-US" sz="1400">
                          <a:effectLst/>
                        </a:rPr>
                        <a:t>PitInTimeSeconds'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10.074%.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134694535"/>
                  </a:ext>
                </a:extLst>
              </a:tr>
              <a:tr h="253001">
                <a:tc>
                  <a:txBody>
                    <a:bodyPr/>
                    <a:lstStyle/>
                    <a:p>
                      <a:pPr marL="0" marR="0" algn="ctr">
                        <a:lnSpc>
                          <a:spcPct val="107000"/>
                        </a:lnSpc>
                        <a:spcBef>
                          <a:spcPts val="1200"/>
                        </a:spcBef>
                        <a:spcAft>
                          <a:spcPts val="0"/>
                        </a:spcAft>
                      </a:pPr>
                      <a:r>
                        <a:rPr lang="en-US" sz="1400">
                          <a:effectLst/>
                        </a:rPr>
                        <a:t>DriverCat'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1.543%.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3491466684"/>
                  </a:ext>
                </a:extLst>
              </a:tr>
              <a:tr h="253001">
                <a:tc>
                  <a:txBody>
                    <a:bodyPr/>
                    <a:lstStyle/>
                    <a:p>
                      <a:pPr marL="0" marR="0" algn="ctr">
                        <a:lnSpc>
                          <a:spcPct val="107000"/>
                        </a:lnSpc>
                        <a:spcBef>
                          <a:spcPts val="1200"/>
                        </a:spcBef>
                        <a:spcAft>
                          <a:spcPts val="0"/>
                        </a:spcAft>
                      </a:pPr>
                      <a:r>
                        <a:rPr lang="en-US" sz="1400">
                          <a:effectLst/>
                        </a:rPr>
                        <a:t>Gap'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887942503"/>
                  </a:ext>
                </a:extLst>
              </a:tr>
              <a:tr h="253001">
                <a:tc>
                  <a:txBody>
                    <a:bodyPr/>
                    <a:lstStyle/>
                    <a:p>
                      <a:pPr marL="0" marR="0" algn="ctr">
                        <a:lnSpc>
                          <a:spcPct val="107000"/>
                        </a:lnSpc>
                        <a:spcBef>
                          <a:spcPts val="1200"/>
                        </a:spcBef>
                        <a:spcAft>
                          <a:spcPts val="0"/>
                        </a:spcAft>
                      </a:pPr>
                      <a:r>
                        <a:rPr lang="en-US" sz="1400" dirty="0">
                          <a:effectLst/>
                        </a:rPr>
                        <a:t>Points'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1.067%.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697117295"/>
                  </a:ext>
                </a:extLst>
              </a:tr>
              <a:tr h="253001">
                <a:tc>
                  <a:txBody>
                    <a:bodyPr/>
                    <a:lstStyle/>
                    <a:p>
                      <a:pPr marL="0" marR="0" algn="ctr">
                        <a:lnSpc>
                          <a:spcPct val="107000"/>
                        </a:lnSpc>
                        <a:spcBef>
                          <a:spcPts val="1200"/>
                        </a:spcBef>
                        <a:spcAft>
                          <a:spcPts val="0"/>
                        </a:spcAft>
                      </a:pPr>
                      <a:r>
                        <a:rPr lang="en-US" sz="1400">
                          <a:effectLst/>
                        </a:rPr>
                        <a:t>Stint'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dirty="0">
                          <a:effectLst/>
                        </a:rPr>
                        <a:t>1.043%.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772959603"/>
                  </a:ext>
                </a:extLst>
              </a:tr>
            </a:tbl>
          </a:graphicData>
        </a:graphic>
      </p:graphicFrame>
    </p:spTree>
    <p:extLst>
      <p:ext uri="{BB962C8B-B14F-4D97-AF65-F5344CB8AC3E}">
        <p14:creationId xmlns:p14="http://schemas.microsoft.com/office/powerpoint/2010/main" val="3798558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Quasi-Poisson and Others</a:t>
            </a:r>
          </a:p>
          <a:p>
            <a:endParaRPr lang="en-US" dirty="0"/>
          </a:p>
        </p:txBody>
      </p:sp>
      <p:pic>
        <p:nvPicPr>
          <p:cNvPr id="2" name="Picture 4" descr="De beste baan in de zorg, overal en altijd! - FlexMix">
            <a:extLst>
              <a:ext uri="{FF2B5EF4-FFF2-40B4-BE49-F238E27FC236}">
                <a16:creationId xmlns:a16="http://schemas.microsoft.com/office/drawing/2014/main" id="{2E88DC79-84BF-E746-AA83-AEEE5A299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024" y="728662"/>
            <a:ext cx="33337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ee Images – Browse 297,609 Stock Photos, Vectors, and Video | Adobe Stock">
            <a:extLst>
              <a:ext uri="{FF2B5EF4-FFF2-40B4-BE49-F238E27FC236}">
                <a16:creationId xmlns:a16="http://schemas.microsoft.com/office/drawing/2014/main" id="{5B761FD0-9F20-DFE5-ECCC-9EE3B937DA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6175" y="1567273"/>
            <a:ext cx="22098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What does NLME stand for?">
            <a:extLst>
              <a:ext uri="{FF2B5EF4-FFF2-40B4-BE49-F238E27FC236}">
                <a16:creationId xmlns:a16="http://schemas.microsoft.com/office/drawing/2014/main" id="{862F50B9-401C-F530-44EC-95865190A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3213" y="3429000"/>
            <a:ext cx="4765573" cy="256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495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Bayesian Analysis</a:t>
            </a:r>
          </a:p>
        </p:txBody>
      </p:sp>
      <p:pic>
        <p:nvPicPr>
          <p:cNvPr id="3" name="Picture 2">
            <a:extLst>
              <a:ext uri="{FF2B5EF4-FFF2-40B4-BE49-F238E27FC236}">
                <a16:creationId xmlns:a16="http://schemas.microsoft.com/office/drawing/2014/main" id="{2DBF8060-B479-5E0F-94A0-34E3FA10B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196" b="13196"/>
          <a:stretch>
            <a:fillRect/>
          </a:stretch>
        </p:blipFill>
        <p:spPr bwMode="auto">
          <a:xfrm>
            <a:off x="5588584" y="1480223"/>
            <a:ext cx="5909963" cy="4666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65543751-EAB1-5DEB-C514-9EBC3FE48B07}"/>
              </a:ext>
            </a:extLst>
          </p:cNvPr>
          <p:cNvSpPr txBox="1">
            <a:spLocks/>
          </p:cNvSpPr>
          <p:nvPr/>
        </p:nvSpPr>
        <p:spPr>
          <a:xfrm>
            <a:off x="1179335" y="1907709"/>
            <a:ext cx="3932237" cy="3811588"/>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342900" indent="-342900">
              <a:buFont typeface="Arial"/>
              <a:buAutoNum type="arabicPeriod"/>
            </a:pPr>
            <a:r>
              <a:rPr lang="en-US" sz="2000" dirty="0"/>
              <a:t>Simulate the Normal model</a:t>
            </a:r>
          </a:p>
          <a:p>
            <a:pPr marL="342900" indent="-342900">
              <a:buFont typeface="Arial"/>
              <a:buAutoNum type="arabicPeriod"/>
            </a:pPr>
            <a:r>
              <a:rPr lang="en-US" sz="2000" dirty="0"/>
              <a:t>Posterior predictive check</a:t>
            </a:r>
          </a:p>
          <a:p>
            <a:pPr marL="342900" indent="-342900">
              <a:buFont typeface="Arial"/>
              <a:buAutoNum type="arabicPeriod"/>
            </a:pPr>
            <a:r>
              <a:rPr lang="en-US" sz="2000" dirty="0"/>
              <a:t>Check predictive power</a:t>
            </a:r>
          </a:p>
          <a:p>
            <a:pPr marL="342900" indent="-342900">
              <a:buFont typeface="Arial"/>
              <a:buAutoNum type="arabicPeriod"/>
            </a:pPr>
            <a:r>
              <a:rPr lang="en-US" sz="2000" dirty="0"/>
              <a:t>Simulate posterior predictive models </a:t>
            </a:r>
          </a:p>
          <a:p>
            <a:pPr marL="342900" indent="-342900">
              <a:buFont typeface="Arial"/>
              <a:buAutoNum type="arabicPeriod"/>
            </a:pPr>
            <a:r>
              <a:rPr lang="en-US" sz="2000" dirty="0"/>
              <a:t>Plot the posterior predictive models </a:t>
            </a:r>
          </a:p>
          <a:p>
            <a:pPr marL="342900" indent="-342900">
              <a:buFont typeface="Arial"/>
              <a:buAutoNum type="arabicPeriod"/>
            </a:pPr>
            <a:r>
              <a:rPr lang="en-US" sz="2000" dirty="0"/>
              <a:t>Summarize Cross Validated Model</a:t>
            </a:r>
          </a:p>
        </p:txBody>
      </p:sp>
    </p:spTree>
    <p:extLst>
      <p:ext uri="{BB962C8B-B14F-4D97-AF65-F5344CB8AC3E}">
        <p14:creationId xmlns:p14="http://schemas.microsoft.com/office/powerpoint/2010/main" val="19692502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Max Verstappen interviews Daniel Ricciardo on Sky F1 after Mexican GP | F1  News">
            <a:extLst>
              <a:ext uri="{FF2B5EF4-FFF2-40B4-BE49-F238E27FC236}">
                <a16:creationId xmlns:a16="http://schemas.microsoft.com/office/drawing/2014/main" id="{E85EB096-E798-3EC6-B459-03BAA2E70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898" y="710380"/>
            <a:ext cx="9666203" cy="5437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820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B9BF03B-40EE-15C0-3F61-686F80242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1204912"/>
            <a:ext cx="714375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698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DN media">
            <a:extLst>
              <a:ext uri="{FF2B5EF4-FFF2-40B4-BE49-F238E27FC236}">
                <a16:creationId xmlns:a16="http://schemas.microsoft.com/office/drawing/2014/main" id="{0E77AF50-EBDC-54B0-C707-F3A415B29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102" y="755679"/>
            <a:ext cx="5581795" cy="5346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294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97905E-D45B-5464-9671-33A552BE765B}"/>
              </a:ext>
            </a:extLst>
          </p:cNvPr>
          <p:cNvPicPr>
            <a:picLocks noChangeAspect="1"/>
          </p:cNvPicPr>
          <p:nvPr/>
        </p:nvPicPr>
        <p:blipFill>
          <a:blip r:embed="rId3"/>
          <a:stretch>
            <a:fillRect/>
          </a:stretch>
        </p:blipFill>
        <p:spPr>
          <a:xfrm>
            <a:off x="3804899" y="643467"/>
            <a:ext cx="4582201" cy="5571066"/>
          </a:xfrm>
          <a:prstGeom prst="rect">
            <a:avLst/>
          </a:prstGeom>
        </p:spPr>
      </p:pic>
    </p:spTree>
    <p:extLst>
      <p:ext uri="{BB962C8B-B14F-4D97-AF65-F5344CB8AC3E}">
        <p14:creationId xmlns:p14="http://schemas.microsoft.com/office/powerpoint/2010/main" val="296213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2A48302F-859E-584E-CE10-267509E12E2E}"/>
              </a:ext>
            </a:extLst>
          </p:cNvPr>
          <p:cNvGraphicFramePr>
            <a:graphicFrameLocks noGrp="1"/>
          </p:cNvGraphicFramePr>
          <p:nvPr>
            <p:extLst>
              <p:ext uri="{D42A27DB-BD31-4B8C-83A1-F6EECF244321}">
                <p14:modId xmlns:p14="http://schemas.microsoft.com/office/powerpoint/2010/main" val="3260138633"/>
              </p:ext>
            </p:extLst>
          </p:nvPr>
        </p:nvGraphicFramePr>
        <p:xfrm>
          <a:off x="660813" y="804549"/>
          <a:ext cx="10870373" cy="5248901"/>
        </p:xfrm>
        <a:graphic>
          <a:graphicData uri="http://schemas.openxmlformats.org/drawingml/2006/table">
            <a:tbl>
              <a:tblPr firstRow="1" firstCol="1" bandRow="1">
                <a:tableStyleId>{5C22544A-7EE6-4342-B048-85BDC9FD1C3A}</a:tableStyleId>
              </a:tblPr>
              <a:tblGrid>
                <a:gridCol w="1304462">
                  <a:extLst>
                    <a:ext uri="{9D8B030D-6E8A-4147-A177-3AD203B41FA5}">
                      <a16:colId xmlns:a16="http://schemas.microsoft.com/office/drawing/2014/main" val="1821213784"/>
                    </a:ext>
                  </a:extLst>
                </a:gridCol>
                <a:gridCol w="1304462">
                  <a:extLst>
                    <a:ext uri="{9D8B030D-6E8A-4147-A177-3AD203B41FA5}">
                      <a16:colId xmlns:a16="http://schemas.microsoft.com/office/drawing/2014/main" val="392857352"/>
                    </a:ext>
                  </a:extLst>
                </a:gridCol>
                <a:gridCol w="1304462">
                  <a:extLst>
                    <a:ext uri="{9D8B030D-6E8A-4147-A177-3AD203B41FA5}">
                      <a16:colId xmlns:a16="http://schemas.microsoft.com/office/drawing/2014/main" val="3316096427"/>
                    </a:ext>
                  </a:extLst>
                </a:gridCol>
                <a:gridCol w="1304462">
                  <a:extLst>
                    <a:ext uri="{9D8B030D-6E8A-4147-A177-3AD203B41FA5}">
                      <a16:colId xmlns:a16="http://schemas.microsoft.com/office/drawing/2014/main" val="2463657606"/>
                    </a:ext>
                  </a:extLst>
                </a:gridCol>
                <a:gridCol w="1304462">
                  <a:extLst>
                    <a:ext uri="{9D8B030D-6E8A-4147-A177-3AD203B41FA5}">
                      <a16:colId xmlns:a16="http://schemas.microsoft.com/office/drawing/2014/main" val="2215227043"/>
                    </a:ext>
                  </a:extLst>
                </a:gridCol>
                <a:gridCol w="1304462">
                  <a:extLst>
                    <a:ext uri="{9D8B030D-6E8A-4147-A177-3AD203B41FA5}">
                      <a16:colId xmlns:a16="http://schemas.microsoft.com/office/drawing/2014/main" val="1574933788"/>
                    </a:ext>
                  </a:extLst>
                </a:gridCol>
                <a:gridCol w="1304462">
                  <a:extLst>
                    <a:ext uri="{9D8B030D-6E8A-4147-A177-3AD203B41FA5}">
                      <a16:colId xmlns:a16="http://schemas.microsoft.com/office/drawing/2014/main" val="4019044043"/>
                    </a:ext>
                  </a:extLst>
                </a:gridCol>
                <a:gridCol w="1739139">
                  <a:extLst>
                    <a:ext uri="{9D8B030D-6E8A-4147-A177-3AD203B41FA5}">
                      <a16:colId xmlns:a16="http://schemas.microsoft.com/office/drawing/2014/main" val="19492856"/>
                    </a:ext>
                  </a:extLst>
                </a:gridCol>
              </a:tblGrid>
              <a:tr h="189702">
                <a:tc gridSpan="8">
                  <a:txBody>
                    <a:bodyPr/>
                    <a:lstStyle/>
                    <a:p>
                      <a:pPr marL="0" marR="0" algn="ctr">
                        <a:lnSpc>
                          <a:spcPct val="107000"/>
                        </a:lnSpc>
                        <a:spcBef>
                          <a:spcPts val="0"/>
                        </a:spcBef>
                        <a:spcAft>
                          <a:spcPts val="0"/>
                        </a:spcAft>
                      </a:pPr>
                      <a:r>
                        <a:rPr lang="en-US" sz="1100" dirty="0">
                          <a:effectLst/>
                        </a:rPr>
                        <a:t>Frequency of Courses Per Year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94096469"/>
                  </a:ext>
                </a:extLst>
              </a:tr>
              <a:tr h="272547">
                <a:tc>
                  <a:txBody>
                    <a:bodyPr/>
                    <a:lstStyle/>
                    <a:p>
                      <a:pPr marL="0" marR="0" algn="ctr">
                        <a:lnSpc>
                          <a:spcPct val="107000"/>
                        </a:lnSpc>
                        <a:spcBef>
                          <a:spcPts val="0"/>
                        </a:spcBef>
                        <a:spcAft>
                          <a:spcPts val="0"/>
                        </a:spcAft>
                      </a:pPr>
                      <a:r>
                        <a:rPr lang="en-US" sz="1100" dirty="0">
                          <a:effectLst/>
                        </a:rPr>
                        <a:t>Course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Course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2018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2019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2020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2021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2022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Sub-Total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23823110"/>
                  </a:ext>
                </a:extLst>
              </a:tr>
              <a:tr h="189702">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Abu Dhabi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089203062"/>
                  </a:ext>
                </a:extLst>
              </a:tr>
              <a:tr h="189702">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Australia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860446923"/>
                  </a:ext>
                </a:extLst>
              </a:tr>
              <a:tr h="189702">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Austria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4039788993"/>
                  </a:ext>
                </a:extLst>
              </a:tr>
              <a:tr h="189702">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Azerbaijan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4207472031"/>
                  </a:ext>
                </a:extLst>
              </a:tr>
              <a:tr h="189702">
                <a:tc>
                  <a:txBody>
                    <a:bodyPr/>
                    <a:lstStyle/>
                    <a:p>
                      <a:pPr marL="0" marR="0" algn="ctr">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Bahrain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831476779"/>
                  </a:ext>
                </a:extLst>
              </a:tr>
              <a:tr h="189702">
                <a:tc>
                  <a:txBody>
                    <a:bodyPr/>
                    <a:lstStyle/>
                    <a:p>
                      <a:pPr marL="0" marR="0" algn="ctr">
                        <a:lnSpc>
                          <a:spcPct val="107000"/>
                        </a:lnSpc>
                        <a:spcBef>
                          <a:spcPts val="0"/>
                        </a:spcBef>
                        <a:spcAft>
                          <a:spcPts val="0"/>
                        </a:spcAft>
                      </a:pPr>
                      <a:r>
                        <a:rPr lang="en-US" sz="11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Belgium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303900218"/>
                  </a:ext>
                </a:extLst>
              </a:tr>
              <a:tr h="189702">
                <a:tc>
                  <a:txBody>
                    <a:bodyPr/>
                    <a:lstStyle/>
                    <a:p>
                      <a:pPr marL="0" marR="0" algn="ctr">
                        <a:lnSpc>
                          <a:spcPct val="107000"/>
                        </a:lnSpc>
                        <a:spcBef>
                          <a:spcPts val="0"/>
                        </a:spcBef>
                        <a:spcAft>
                          <a:spcPts val="0"/>
                        </a:spcAft>
                      </a:pPr>
                      <a:r>
                        <a:rPr lang="en-US" sz="11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Brazil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510251130"/>
                  </a:ext>
                </a:extLst>
              </a:tr>
              <a:tr h="189702">
                <a:tc>
                  <a:txBody>
                    <a:bodyPr/>
                    <a:lstStyle/>
                    <a:p>
                      <a:pPr marL="0" marR="0" algn="ctr">
                        <a:lnSpc>
                          <a:spcPct val="107000"/>
                        </a:lnSpc>
                        <a:spcBef>
                          <a:spcPts val="0"/>
                        </a:spcBef>
                        <a:spcAft>
                          <a:spcPts val="0"/>
                        </a:spcAft>
                      </a:pPr>
                      <a:r>
                        <a:rPr lang="en-US" sz="1100">
                          <a:effectLst/>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Canada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585798252"/>
                  </a:ext>
                </a:extLst>
              </a:tr>
              <a:tr h="189702">
                <a:tc>
                  <a:txBody>
                    <a:bodyPr/>
                    <a:lstStyle/>
                    <a:p>
                      <a:pPr marL="0" marR="0" algn="ctr">
                        <a:lnSpc>
                          <a:spcPct val="107000"/>
                        </a:lnSpc>
                        <a:spcBef>
                          <a:spcPts val="0"/>
                        </a:spcBef>
                        <a:spcAft>
                          <a:spcPts val="0"/>
                        </a:spcAft>
                      </a:pPr>
                      <a:r>
                        <a:rPr lang="en-US" sz="1100">
                          <a:effectLst/>
                        </a:rPr>
                        <a:t>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China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840798122"/>
                  </a:ext>
                </a:extLst>
              </a:tr>
              <a:tr h="189702">
                <a:tc>
                  <a:txBody>
                    <a:bodyPr/>
                    <a:lstStyle/>
                    <a:p>
                      <a:pPr marL="0" marR="0" algn="ctr">
                        <a:lnSpc>
                          <a:spcPct val="107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France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1607055711"/>
                  </a:ext>
                </a:extLst>
              </a:tr>
              <a:tr h="189702">
                <a:tc>
                  <a:txBody>
                    <a:bodyPr/>
                    <a:lstStyle/>
                    <a:p>
                      <a:pPr marL="0" marR="0" algn="ctr">
                        <a:lnSpc>
                          <a:spcPct val="107000"/>
                        </a:lnSpc>
                        <a:spcBef>
                          <a:spcPts val="0"/>
                        </a:spcBef>
                        <a:spcAft>
                          <a:spcPts val="0"/>
                        </a:spcAft>
                      </a:pPr>
                      <a:r>
                        <a:rPr lang="en-US" sz="1100">
                          <a:effectLst/>
                        </a:rPr>
                        <a:t>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Germany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4287346635"/>
                  </a:ext>
                </a:extLst>
              </a:tr>
              <a:tr h="189702">
                <a:tc>
                  <a:txBody>
                    <a:bodyPr/>
                    <a:lstStyle/>
                    <a:p>
                      <a:pPr marL="0" marR="0" algn="ctr">
                        <a:lnSpc>
                          <a:spcPct val="107000"/>
                        </a:lnSpc>
                        <a:spcBef>
                          <a:spcPts val="0"/>
                        </a:spcBef>
                        <a:spcAft>
                          <a:spcPts val="0"/>
                        </a:spcAft>
                      </a:pPr>
                      <a:r>
                        <a:rPr lang="en-US" sz="1100">
                          <a:effectLst/>
                        </a:rPr>
                        <a: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Great Britain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119329988"/>
                  </a:ext>
                </a:extLst>
              </a:tr>
              <a:tr h="189702">
                <a:tc>
                  <a:txBody>
                    <a:bodyPr/>
                    <a:lstStyle/>
                    <a:p>
                      <a:pPr marL="0" marR="0" algn="ctr">
                        <a:lnSpc>
                          <a:spcPct val="107000"/>
                        </a:lnSpc>
                        <a:spcBef>
                          <a:spcPts val="0"/>
                        </a:spcBef>
                        <a:spcAft>
                          <a:spcPts val="0"/>
                        </a:spcAft>
                      </a:pPr>
                      <a:r>
                        <a:rPr lang="en-US" sz="1100">
                          <a:effectLst/>
                        </a:rPr>
                        <a:t>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Hungary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499215955"/>
                  </a:ext>
                </a:extLst>
              </a:tr>
              <a:tr h="189702">
                <a:tc>
                  <a:txBody>
                    <a:bodyPr/>
                    <a:lstStyle/>
                    <a:p>
                      <a:pPr marL="0" marR="0" algn="ctr">
                        <a:lnSpc>
                          <a:spcPct val="107000"/>
                        </a:lnSpc>
                        <a:spcBef>
                          <a:spcPts val="0"/>
                        </a:spcBef>
                        <a:spcAft>
                          <a:spcPts val="0"/>
                        </a:spcAft>
                      </a:pPr>
                      <a:r>
                        <a:rPr lang="en-US" sz="1100">
                          <a:effectLst/>
                        </a:rPr>
                        <a:t>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Italy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457882070"/>
                  </a:ext>
                </a:extLst>
              </a:tr>
              <a:tr h="189702">
                <a:tc>
                  <a:txBody>
                    <a:bodyPr/>
                    <a:lstStyle/>
                    <a:p>
                      <a:pPr marL="0" marR="0" algn="ctr">
                        <a:lnSpc>
                          <a:spcPct val="107000"/>
                        </a:lnSpc>
                        <a:spcBef>
                          <a:spcPts val="0"/>
                        </a:spcBef>
                        <a:spcAft>
                          <a:spcPts val="0"/>
                        </a:spcAft>
                      </a:pPr>
                      <a:r>
                        <a:rPr lang="en-US" sz="1100">
                          <a:effectLst/>
                        </a:rPr>
                        <a:t>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Japan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597870359"/>
                  </a:ext>
                </a:extLst>
              </a:tr>
              <a:tr h="189702">
                <a:tc>
                  <a:txBody>
                    <a:bodyPr/>
                    <a:lstStyle/>
                    <a:p>
                      <a:pPr marL="0" marR="0" algn="ctr">
                        <a:lnSpc>
                          <a:spcPct val="107000"/>
                        </a:lnSpc>
                        <a:spcBef>
                          <a:spcPts val="0"/>
                        </a:spcBef>
                        <a:spcAft>
                          <a:spcPts val="0"/>
                        </a:spcAft>
                      </a:pPr>
                      <a:r>
                        <a:rPr lang="en-US" sz="1100">
                          <a:effectLst/>
                        </a:rPr>
                        <a:t>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Mexico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4064304940"/>
                  </a:ext>
                </a:extLst>
              </a:tr>
              <a:tr h="189702">
                <a:tc>
                  <a:txBody>
                    <a:bodyPr/>
                    <a:lstStyle/>
                    <a:p>
                      <a:pPr marL="0" marR="0" algn="ctr">
                        <a:lnSpc>
                          <a:spcPct val="107000"/>
                        </a:lnSpc>
                        <a:spcBef>
                          <a:spcPts val="0"/>
                        </a:spcBef>
                        <a:spcAft>
                          <a:spcPts val="0"/>
                        </a:spcAft>
                      </a:pPr>
                      <a:r>
                        <a:rPr lang="en-US" sz="1100">
                          <a:effectLst/>
                        </a:rPr>
                        <a:t>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Monaco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120791667"/>
                  </a:ext>
                </a:extLst>
              </a:tr>
              <a:tr h="189702">
                <a:tc>
                  <a:txBody>
                    <a:bodyPr/>
                    <a:lstStyle/>
                    <a:p>
                      <a:pPr marL="0" marR="0" algn="ctr">
                        <a:lnSpc>
                          <a:spcPct val="107000"/>
                        </a:lnSpc>
                        <a:spcBef>
                          <a:spcPts val="0"/>
                        </a:spcBef>
                        <a:spcAft>
                          <a:spcPts val="0"/>
                        </a:spcAft>
                      </a:pPr>
                      <a:r>
                        <a:rPr lang="en-US" sz="1100">
                          <a:effectLst/>
                        </a:rPr>
                        <a:t>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Netherlands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000367909"/>
                  </a:ext>
                </a:extLst>
              </a:tr>
              <a:tr h="189702">
                <a:tc>
                  <a:txBody>
                    <a:bodyPr/>
                    <a:lstStyle/>
                    <a:p>
                      <a:pPr marL="0" marR="0" algn="ctr">
                        <a:lnSpc>
                          <a:spcPct val="107000"/>
                        </a:lnSpc>
                        <a:spcBef>
                          <a:spcPts val="0"/>
                        </a:spcBef>
                        <a:spcAft>
                          <a:spcPts val="0"/>
                        </a:spcAft>
                      </a:pPr>
                      <a:r>
                        <a:rPr lang="en-US" sz="1100">
                          <a:effectLst/>
                        </a:rPr>
                        <a:t>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Portugal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838980245"/>
                  </a:ext>
                </a:extLst>
              </a:tr>
              <a:tr h="189702">
                <a:tc>
                  <a:txBody>
                    <a:bodyPr/>
                    <a:lstStyle/>
                    <a:p>
                      <a:pPr marL="0" marR="0" algn="ctr">
                        <a:lnSpc>
                          <a:spcPct val="107000"/>
                        </a:lnSpc>
                        <a:spcBef>
                          <a:spcPts val="0"/>
                        </a:spcBef>
                        <a:spcAft>
                          <a:spcPts val="0"/>
                        </a:spcAft>
                      </a:pPr>
                      <a:r>
                        <a:rPr lang="en-US" sz="1100" dirty="0">
                          <a:effectLst/>
                        </a:rPr>
                        <a:t>24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Spain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343255385"/>
                  </a:ext>
                </a:extLst>
              </a:tr>
              <a:tr h="189702">
                <a:tc>
                  <a:txBody>
                    <a:bodyPr/>
                    <a:lstStyle/>
                    <a:p>
                      <a:pPr marL="0" marR="0" algn="ctr">
                        <a:lnSpc>
                          <a:spcPct val="107000"/>
                        </a:lnSpc>
                        <a:spcBef>
                          <a:spcPts val="0"/>
                        </a:spcBef>
                        <a:spcAft>
                          <a:spcPts val="0"/>
                        </a:spcAft>
                      </a:pPr>
                      <a:r>
                        <a:rPr lang="en-US" sz="1100">
                          <a:effectLst/>
                        </a:rPr>
                        <a:t>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Turkey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4207444250"/>
                  </a:ext>
                </a:extLst>
              </a:tr>
              <a:tr h="313682">
                <a:tc>
                  <a:txBody>
                    <a:bodyPr/>
                    <a:lstStyle/>
                    <a:p>
                      <a:pPr marL="0" marR="0" algn="ctr">
                        <a:lnSpc>
                          <a:spcPct val="107000"/>
                        </a:lnSpc>
                        <a:spcBef>
                          <a:spcPts val="0"/>
                        </a:spcBef>
                        <a:spcAft>
                          <a:spcPts val="0"/>
                        </a:spcAft>
                      </a:pPr>
                      <a:r>
                        <a:rPr lang="en-US" sz="1100">
                          <a:effectLst/>
                        </a:rPr>
                        <a:t>26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United Arab Emirates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876100840"/>
                  </a:ext>
                </a:extLst>
              </a:tr>
              <a:tr h="189702">
                <a:tc>
                  <a:txBody>
                    <a:bodyPr/>
                    <a:lstStyle/>
                    <a:p>
                      <a:pPr marL="0" marR="0" algn="ctr">
                        <a:lnSpc>
                          <a:spcPct val="107000"/>
                        </a:lnSpc>
                        <a:spcBef>
                          <a:spcPts val="0"/>
                        </a:spcBef>
                        <a:spcAft>
                          <a:spcPts val="0"/>
                        </a:spcAft>
                      </a:pPr>
                      <a:r>
                        <a:rPr lang="en-US" sz="1100">
                          <a:effectLst/>
                        </a:rPr>
                        <a:t>27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United States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1531165839"/>
                  </a:ext>
                </a:extLst>
              </a:tr>
              <a:tr h="189702">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Sub-Total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103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163259702"/>
                  </a:ext>
                </a:extLst>
              </a:tr>
            </a:tbl>
          </a:graphicData>
        </a:graphic>
      </p:graphicFrame>
    </p:spTree>
    <p:extLst>
      <p:ext uri="{BB962C8B-B14F-4D97-AF65-F5344CB8AC3E}">
        <p14:creationId xmlns:p14="http://schemas.microsoft.com/office/powerpoint/2010/main" val="3373762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C316A602-0E2C-3174-1A23-1BD8180D4476}"/>
              </a:ext>
            </a:extLst>
          </p:cNvPr>
          <p:cNvGraphicFramePr>
            <a:graphicFrameLocks noGrp="1"/>
          </p:cNvGraphicFramePr>
          <p:nvPr>
            <p:extLst>
              <p:ext uri="{D42A27DB-BD31-4B8C-83A1-F6EECF244321}">
                <p14:modId xmlns:p14="http://schemas.microsoft.com/office/powerpoint/2010/main" val="3030926455"/>
              </p:ext>
            </p:extLst>
          </p:nvPr>
        </p:nvGraphicFramePr>
        <p:xfrm>
          <a:off x="1086645" y="3079784"/>
          <a:ext cx="10018710" cy="2182893"/>
        </p:xfrm>
        <a:graphic>
          <a:graphicData uri="http://schemas.openxmlformats.org/drawingml/2006/table">
            <a:tbl>
              <a:tblPr firstRow="1" firstCol="1" bandRow="1">
                <a:tableStyleId>{5C22544A-7EE6-4342-B048-85BDC9FD1C3A}</a:tableStyleId>
              </a:tblPr>
              <a:tblGrid>
                <a:gridCol w="2003742">
                  <a:extLst>
                    <a:ext uri="{9D8B030D-6E8A-4147-A177-3AD203B41FA5}">
                      <a16:colId xmlns:a16="http://schemas.microsoft.com/office/drawing/2014/main" val="883463787"/>
                    </a:ext>
                  </a:extLst>
                </a:gridCol>
                <a:gridCol w="2003742">
                  <a:extLst>
                    <a:ext uri="{9D8B030D-6E8A-4147-A177-3AD203B41FA5}">
                      <a16:colId xmlns:a16="http://schemas.microsoft.com/office/drawing/2014/main" val="773627513"/>
                    </a:ext>
                  </a:extLst>
                </a:gridCol>
                <a:gridCol w="2003742">
                  <a:extLst>
                    <a:ext uri="{9D8B030D-6E8A-4147-A177-3AD203B41FA5}">
                      <a16:colId xmlns:a16="http://schemas.microsoft.com/office/drawing/2014/main" val="3879937077"/>
                    </a:ext>
                  </a:extLst>
                </a:gridCol>
                <a:gridCol w="2003742">
                  <a:extLst>
                    <a:ext uri="{9D8B030D-6E8A-4147-A177-3AD203B41FA5}">
                      <a16:colId xmlns:a16="http://schemas.microsoft.com/office/drawing/2014/main" val="1452169007"/>
                    </a:ext>
                  </a:extLst>
                </a:gridCol>
                <a:gridCol w="2003742">
                  <a:extLst>
                    <a:ext uri="{9D8B030D-6E8A-4147-A177-3AD203B41FA5}">
                      <a16:colId xmlns:a16="http://schemas.microsoft.com/office/drawing/2014/main" val="678980291"/>
                    </a:ext>
                  </a:extLst>
                </a:gridCol>
              </a:tblGrid>
              <a:tr h="722596">
                <a:tc>
                  <a:txBody>
                    <a:bodyPr/>
                    <a:lstStyle/>
                    <a:p>
                      <a:pPr marL="0" marR="0" algn="ctr">
                        <a:lnSpc>
                          <a:spcPct val="150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Air Temperature (Fahrenheit)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50000"/>
                        </a:lnSpc>
                        <a:spcBef>
                          <a:spcPts val="0"/>
                        </a:spcBef>
                        <a:spcAft>
                          <a:spcPts val="0"/>
                        </a:spcAft>
                      </a:pPr>
                      <a:r>
                        <a:rPr lang="en-US" sz="1400">
                          <a:effectLst/>
                        </a:rPr>
                        <a:t>Track Temperature (Fahrenheit)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50000"/>
                        </a:lnSpc>
                        <a:spcBef>
                          <a:spcPts val="0"/>
                        </a:spcBef>
                        <a:spcAft>
                          <a:spcPts val="0"/>
                        </a:spcAft>
                      </a:pPr>
                      <a:r>
                        <a:rPr lang="en-US" sz="1400">
                          <a:effectLst/>
                        </a:rPr>
                        <a:t>Humidity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50000"/>
                        </a:lnSpc>
                        <a:spcBef>
                          <a:spcPts val="0"/>
                        </a:spcBef>
                        <a:spcAft>
                          <a:spcPts val="0"/>
                        </a:spcAft>
                      </a:pPr>
                      <a:r>
                        <a:rPr lang="en-US" sz="1400">
                          <a:effectLst/>
                        </a:rPr>
                        <a:t>Air Pressure (millibar)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807485645"/>
                  </a:ext>
                </a:extLst>
              </a:tr>
              <a:tr h="341606">
                <a:tc>
                  <a:txBody>
                    <a:bodyPr/>
                    <a:lstStyle/>
                    <a:p>
                      <a:pPr marL="0" marR="0" algn="ctr">
                        <a:lnSpc>
                          <a:spcPct val="150000"/>
                        </a:lnSpc>
                        <a:spcBef>
                          <a:spcPts val="0"/>
                        </a:spcBef>
                        <a:spcAft>
                          <a:spcPts val="0"/>
                        </a:spcAft>
                      </a:pPr>
                      <a:r>
                        <a:rPr lang="en-US" sz="1400">
                          <a:effectLst/>
                        </a:rPr>
                        <a:t>Low</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56.8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779.5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extLst>
                  <a:ext uri="{0D108BD9-81ED-4DB2-BD59-A6C34878D82A}">
                    <a16:rowId xmlns:a16="http://schemas.microsoft.com/office/drawing/2014/main" val="186521413"/>
                  </a:ext>
                </a:extLst>
              </a:tr>
              <a:tr h="341606">
                <a:tc>
                  <a:txBody>
                    <a:bodyPr/>
                    <a:lstStyle/>
                    <a:p>
                      <a:pPr marL="0" marR="0" algn="ctr">
                        <a:lnSpc>
                          <a:spcPct val="150000"/>
                        </a:lnSpc>
                        <a:spcBef>
                          <a:spcPts val="0"/>
                        </a:spcBef>
                        <a:spcAft>
                          <a:spcPts val="0"/>
                        </a:spcAft>
                      </a:pPr>
                      <a:r>
                        <a:rPr lang="en-US" sz="1400">
                          <a:effectLst/>
                        </a:rPr>
                        <a:t>High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152.6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97.5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1023.5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extLst>
                  <a:ext uri="{0D108BD9-81ED-4DB2-BD59-A6C34878D82A}">
                    <a16:rowId xmlns:a16="http://schemas.microsoft.com/office/drawing/2014/main" val="2985858093"/>
                  </a:ext>
                </a:extLst>
              </a:tr>
              <a:tr h="341606">
                <a:tc>
                  <a:txBody>
                    <a:bodyPr/>
                    <a:lstStyle/>
                    <a:p>
                      <a:pPr marL="0" marR="0" algn="ctr">
                        <a:lnSpc>
                          <a:spcPct val="150000"/>
                        </a:lnSpc>
                        <a:spcBef>
                          <a:spcPts val="0"/>
                        </a:spcBef>
                        <a:spcAft>
                          <a:spcPts val="0"/>
                        </a:spcAft>
                      </a:pPr>
                      <a:r>
                        <a:rPr lang="en-US" sz="1400">
                          <a:effectLst/>
                        </a:rPr>
                        <a:t>Average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74.5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95.5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54.8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986.2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extLst>
                  <a:ext uri="{0D108BD9-81ED-4DB2-BD59-A6C34878D82A}">
                    <a16:rowId xmlns:a16="http://schemas.microsoft.com/office/drawing/2014/main" val="2718168872"/>
                  </a:ext>
                </a:extLst>
              </a:tr>
              <a:tr h="435479">
                <a:tc>
                  <a:txBody>
                    <a:bodyPr/>
                    <a:lstStyle/>
                    <a:p>
                      <a:pPr marL="0" marR="0" algn="ctr">
                        <a:lnSpc>
                          <a:spcPct val="150000"/>
                        </a:lnSpc>
                        <a:spcBef>
                          <a:spcPts val="0"/>
                        </a:spcBef>
                        <a:spcAft>
                          <a:spcPts val="0"/>
                        </a:spcAft>
                      </a:pPr>
                      <a:r>
                        <a:rPr lang="en-US" sz="1400" dirty="0">
                          <a:effectLst/>
                        </a:rPr>
                        <a:t>Standard Deviation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dirty="0">
                          <a:effectLst/>
                        </a:rPr>
                        <a:t>41.1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dirty="0">
                          <a:effectLst/>
                        </a:rPr>
                        <a:t>49.5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dirty="0">
                          <a:effectLst/>
                        </a:rPr>
                        <a:t>18.6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dirty="0">
                          <a:effectLst/>
                        </a:rPr>
                        <a:t>49.2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extLst>
                  <a:ext uri="{0D108BD9-81ED-4DB2-BD59-A6C34878D82A}">
                    <a16:rowId xmlns:a16="http://schemas.microsoft.com/office/drawing/2014/main" val="2654512042"/>
                  </a:ext>
                </a:extLst>
              </a:tr>
            </a:tbl>
          </a:graphicData>
        </a:graphic>
      </p:graphicFrame>
      <p:sp>
        <p:nvSpPr>
          <p:cNvPr id="4" name="Title 1">
            <a:extLst>
              <a:ext uri="{FF2B5EF4-FFF2-40B4-BE49-F238E27FC236}">
                <a16:creationId xmlns:a16="http://schemas.microsoft.com/office/drawing/2014/main" id="{A94AB22E-BFE0-8783-C14C-A54280D489EE}"/>
              </a:ext>
            </a:extLst>
          </p:cNvPr>
          <p:cNvSpPr txBox="1">
            <a:spLocks/>
          </p:cNvSpPr>
          <p:nvPr/>
        </p:nvSpPr>
        <p:spPr>
          <a:xfrm>
            <a:off x="887265" y="1496553"/>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Climate Variability</a:t>
            </a:r>
            <a:endParaRPr lang="en-US" dirty="0"/>
          </a:p>
        </p:txBody>
      </p:sp>
    </p:spTree>
    <p:extLst>
      <p:ext uri="{BB962C8B-B14F-4D97-AF65-F5344CB8AC3E}">
        <p14:creationId xmlns:p14="http://schemas.microsoft.com/office/powerpoint/2010/main" val="28881975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6843</TotalTime>
  <Words>1579</Words>
  <Application>Microsoft Office PowerPoint</Application>
  <PresentationFormat>Widescreen</PresentationFormat>
  <Paragraphs>671</Paragraphs>
  <Slides>49</Slides>
  <Notes>31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Corbel</vt:lpstr>
      <vt:lpstr>Parallax</vt:lpstr>
      <vt:lpstr>A Poisson Analysis of Formula 1 Pit Stops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Poisson Analysis of Formula 1 Pit Stops</dc:title>
  <dc:creator>Andrew Estes</dc:creator>
  <cp:lastModifiedBy>Andrew Estes</cp:lastModifiedBy>
  <cp:revision>36</cp:revision>
  <dcterms:created xsi:type="dcterms:W3CDTF">2023-06-16T19:14:44Z</dcterms:created>
  <dcterms:modified xsi:type="dcterms:W3CDTF">2023-07-03T12:26:14Z</dcterms:modified>
</cp:coreProperties>
</file>